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1" r:id="rId1"/>
  </p:sldMasterIdLst>
  <p:notesMasterIdLst>
    <p:notesMasterId r:id="rId19"/>
  </p:notesMasterIdLst>
  <p:handoutMasterIdLst>
    <p:handoutMasterId r:id="rId20"/>
  </p:handoutMasterIdLst>
  <p:sldIdLst>
    <p:sldId id="4808" r:id="rId2"/>
    <p:sldId id="4829" r:id="rId3"/>
    <p:sldId id="4809" r:id="rId4"/>
    <p:sldId id="4817" r:id="rId5"/>
    <p:sldId id="4819" r:id="rId6"/>
    <p:sldId id="4844" r:id="rId7"/>
    <p:sldId id="4839" r:id="rId8"/>
    <p:sldId id="4823" r:id="rId9"/>
    <p:sldId id="4843" r:id="rId10"/>
    <p:sldId id="4831" r:id="rId11"/>
    <p:sldId id="4810" r:id="rId12"/>
    <p:sldId id="4841" r:id="rId13"/>
    <p:sldId id="4842" r:id="rId14"/>
    <p:sldId id="3821" r:id="rId15"/>
    <p:sldId id="4814" r:id="rId16"/>
    <p:sldId id="4832" r:id="rId17"/>
    <p:sldId id="388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B2B537-2623-4F84-8F6C-5B8EC246BBAF}">
          <p14:sldIdLst/>
        </p14:section>
        <p14:section name="Default Section" id="{D155B286-4F86-4B78-AE9F-63307BB6B2D1}">
          <p14:sldIdLst>
            <p14:sldId id="4808"/>
            <p14:sldId id="4829"/>
            <p14:sldId id="4809"/>
            <p14:sldId id="4817"/>
            <p14:sldId id="4819"/>
            <p14:sldId id="4844"/>
            <p14:sldId id="4839"/>
            <p14:sldId id="4823"/>
            <p14:sldId id="4843"/>
            <p14:sldId id="4831"/>
            <p14:sldId id="4810"/>
            <p14:sldId id="4841"/>
            <p14:sldId id="4842"/>
            <p14:sldId id="3821"/>
            <p14:sldId id="4814"/>
            <p14:sldId id="4832"/>
            <p14:sldId id="38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821358-A1C8-98A9-72DE-3232B40E1244}" name="Beth Tippett Barr" initials="BTB" userId="94b33ce786527a9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iman, Robert F" initials="BRF" lastIdx="21" clrIdx="0">
    <p:extLst>
      <p:ext uri="{19B8F6BF-5375-455C-9EA6-DF929625EA0E}">
        <p15:presenceInfo xmlns:p15="http://schemas.microsoft.com/office/powerpoint/2012/main" userId="S-1-5-21-4279633407-28481931-2677731258-281466" providerId="AD"/>
      </p:ext>
    </p:extLst>
  </p:cmAuthor>
  <p:cmAuthor id="2" name="Ogbuanu, Ikechukwu" initials="OI" lastIdx="6" clrIdx="1">
    <p:extLst>
      <p:ext uri="{19B8F6BF-5375-455C-9EA6-DF929625EA0E}">
        <p15:presenceInfo xmlns:p15="http://schemas.microsoft.com/office/powerpoint/2012/main" userId="S::Ikechukwu.Ogbuanu@crownagents.co.uk::15a50d87-02a9-4499-b460-e519a7aaa790" providerId="AD"/>
      </p:ext>
    </p:extLst>
  </p:cmAuthor>
  <p:cmAuthor id="3" name="Blau, Dianna M. (CDC/DDPHSIS/CGH/OD)" initials="BDM(" lastIdx="2" clrIdx="2">
    <p:extLst>
      <p:ext uri="{19B8F6BF-5375-455C-9EA6-DF929625EA0E}">
        <p15:presenceInfo xmlns:p15="http://schemas.microsoft.com/office/powerpoint/2012/main" userId="S::bvv1@cdc.gov::c31f6c50-03c4-46ea-ab08-7be174c771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3A93C7"/>
    <a:srgbClr val="4C9C2E"/>
    <a:srgbClr val="558C0C"/>
    <a:srgbClr val="000000"/>
    <a:srgbClr val="415FCF"/>
    <a:srgbClr val="0E3084"/>
    <a:srgbClr val="0000FF"/>
    <a:srgbClr val="F4436C"/>
    <a:srgbClr val="93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3" autoAdjust="0"/>
    <p:restoredTop sz="75997" autoAdjust="0"/>
  </p:normalViewPr>
  <p:slideViewPr>
    <p:cSldViewPr snapToGrid="0" snapToObjects="1">
      <p:cViewPr varScale="1">
        <p:scale>
          <a:sx n="87" d="100"/>
          <a:sy n="87" d="100"/>
        </p:scale>
        <p:origin x="592" y="20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ll%20Docs\Malnutrition%20Abstract\Oct%202022%20Data%20Extract-Malnutri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49482025799174E-2"/>
          <c:y val="4.5895579715629423E-2"/>
          <c:w val="0.7530927303811793"/>
          <c:h val="0.799276952679029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Percentage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2D2-A242-BCCD-E97D5FF306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D2-A242-BCCD-E97D5FF306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D2-A242-BCCD-E97D5FF306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D2-A242-BCCD-E97D5FF306A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D2-A242-BCCD-E97D5FF30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Sheet1!$C$4:$G$4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33.1</c:v>
                </c:pt>
                <c:pt idx="1">
                  <c:v>30</c:v>
                </c:pt>
                <c:pt idx="2">
                  <c:v>27</c:v>
                </c:pt>
                <c:pt idx="3">
                  <c:v>25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1-46D1-A24E-3372FB321878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Wasting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Sheet1!$C$4:$G$4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Sheet1!$C$6:$G$6</c:f>
              <c:numCache>
                <c:formatCode>General</c:formatCode>
                <c:ptCount val="5"/>
                <c:pt idx="4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1-46D1-A24E-3372FB321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372288"/>
        <c:axId val="549377696"/>
      </c:lineChart>
      <c:catAx>
        <c:axId val="5493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L"/>
          </a:p>
        </c:txPr>
        <c:crossAx val="549377696"/>
        <c:crosses val="autoZero"/>
        <c:auto val="1"/>
        <c:lblAlgn val="ctr"/>
        <c:lblOffset val="100"/>
        <c:noMultiLvlLbl val="0"/>
      </c:catAx>
      <c:valAx>
        <c:axId val="54937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L"/>
          </a:p>
        </c:txPr>
        <c:crossAx val="5493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3316771232472941"/>
          <c:y val="0.42932584674441043"/>
          <c:w val="0.13610306051193141"/>
          <c:h val="0.12373195795998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80894282089909E-3"/>
          <c:y val="0.19111608741188391"/>
          <c:w val="0.99423527869274642"/>
          <c:h val="0.80775553233552033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0-4308-84BB-C6236B1D994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0-4308-84BB-C6236B1D994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E0-4308-84BB-C6236B1D994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E0-4308-84BB-C6236B1D99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E0-4308-84BB-C6236B1D99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1194E7-1CCC-4FE3-AFF4-9F53262933D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87, 55%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E0-4308-84BB-C6236B1D9948}"/>
                </c:ext>
              </c:extLst>
            </c:dLbl>
            <c:dLbl>
              <c:idx val="1"/>
              <c:layout>
                <c:manualLayout>
                  <c:x val="-7.2745298674699241E-2"/>
                  <c:y val="-5.13900311484819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Malnutrition diagnosed by </a:t>
                    </a:r>
                    <a:fld id="{DB26C411-F9AE-4667-B13A-154944A88971}" type="CATEGORYNAM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000B7DF9-C149-41FC-BC60-AA71EFCCF3BE}" type="VALUE">
                      <a:rPr lang="en-US" sz="1600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,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L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75828357485966"/>
                      <c:h val="0.151024042057035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E0-4308-84BB-C6236B1D9948}"/>
                </c:ext>
              </c:extLst>
            </c:dLbl>
            <c:dLbl>
              <c:idx val="2"/>
              <c:layout>
                <c:manualLayout>
                  <c:x val="-1.4686720800524935E-2"/>
                  <c:y val="-9.8009634544998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Diagnoses by clinicians,16, 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ctr">
                    <a:defRPr lang="en-US" sz="1600" b="1" i="0" u="none" strike="noStrike" kern="1200" baseline="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L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9621062992125"/>
                      <c:h val="0.190784156374503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9E0-4308-84BB-C6236B1D9948}"/>
                </c:ext>
              </c:extLst>
            </c:dLbl>
            <c:dLbl>
              <c:idx val="3"/>
              <c:layout>
                <c:manualLayout>
                  <c:x val="-2.9554625984251969E-2"/>
                  <c:y val="0.281500245519251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Misdiagnosis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 by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clinicians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, 50, 76%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L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16009236162274"/>
                      <c:h val="0.269393541709849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19E0-4308-84BB-C6236B1D9948}"/>
                </c:ext>
              </c:extLst>
            </c:dLbl>
            <c:dLbl>
              <c:idx val="4"/>
              <c:layout>
                <c:manualLayout>
                  <c:x val="-0.17026365849806402"/>
                  <c:y val="4.5892799215786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Malnutrition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diagnosed by CHAMPS , 66, 42%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L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67063087665484"/>
                      <c:h val="0.183394513871539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19E0-4308-84BB-C6236B1D9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L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Sheet5!$F$13:$F$16</c:f>
              <c:strCache>
                <c:ptCount val="4"/>
                <c:pt idx="0">
                  <c:v>No Malnutrition</c:v>
                </c:pt>
                <c:pt idx="1">
                  <c:v>Clinicians only</c:v>
                </c:pt>
                <c:pt idx="2">
                  <c:v>Clinicians</c:v>
                </c:pt>
                <c:pt idx="3">
                  <c:v>CHAMPS</c:v>
                </c:pt>
              </c:strCache>
            </c:strRef>
          </c:cat>
          <c:val>
            <c:numRef>
              <c:f>Sheet5!$G$13:$G$16</c:f>
              <c:numCache>
                <c:formatCode>General</c:formatCode>
                <c:ptCount val="4"/>
                <c:pt idx="0">
                  <c:v>270</c:v>
                </c:pt>
                <c:pt idx="1">
                  <c:v>6</c:v>
                </c:pt>
                <c:pt idx="2">
                  <c:v>23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E0-4308-84BB-C6236B1D9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98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1203F-4F3E-49DE-87FD-F30D3C435BF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6A2C2C8-A9B2-4AB3-985B-02A92C32C461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Clinical management of cases (35%)</a:t>
          </a:r>
        </a:p>
      </dgm:t>
    </dgm:pt>
    <dgm:pt modelId="{51F271D9-DDAF-4782-BF62-057D30309223}" type="parTrans" cxnId="{4ACFA90B-D9B6-45EA-9E9A-9EE662C1DA82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92C1F669-4D02-4D25-B253-CCBB71FCD743}" type="sibTrans" cxnId="{4ACFA90B-D9B6-45EA-9E9A-9EE662C1DA82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B475FB72-5CC6-45F7-BD94-38AF504B62FA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Ante-natal care (15%)</a:t>
          </a:r>
        </a:p>
      </dgm:t>
    </dgm:pt>
    <dgm:pt modelId="{DBAA74DE-AC08-4255-99ED-9E62C1A33E82}" type="parTrans" cxnId="{8FF4E010-60C9-4F21-B2F6-8FC95891AE08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0967B0B4-9C9E-474F-B752-41EE0CAE874D}" type="sibTrans" cxnId="{8FF4E010-60C9-4F21-B2F6-8FC95891AE08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271D0F0E-FC6D-4B14-8C31-511DF1B11E80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Health-seeking behaviour (21%)</a:t>
          </a:r>
        </a:p>
      </dgm:t>
    </dgm:pt>
    <dgm:pt modelId="{72AD986F-795F-47E2-9BF3-11FD4CE98F3C}" type="parTrans" cxnId="{CECBE22B-3EF9-4AE7-BC45-BD2730F6D0A5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E2A03AEF-C98E-4B00-B1A7-54179EEB0ED7}" type="sibTrans" cxnId="{CECBE22B-3EF9-4AE7-BC45-BD2730F6D0A5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E7F66CB8-C096-4315-B89D-BA2B0F62D4A0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Accurate and appropriate health education (20%)</a:t>
          </a:r>
        </a:p>
      </dgm:t>
    </dgm:pt>
    <dgm:pt modelId="{7A34AA4D-4BA9-428B-B82A-FB8DF0A48BE9}" type="parTrans" cxnId="{19A3AAE6-321F-4BEA-B38B-5F2810F74635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5EF94CE5-E7E4-4455-ABD3-0D4131801401}" type="sibTrans" cxnId="{19A3AAE6-321F-4BEA-B38B-5F2810F74635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B87A1D4E-AD5E-4964-AA3F-CD38D965018F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Access to HIV-prevention services (1%)</a:t>
          </a:r>
        </a:p>
      </dgm:t>
    </dgm:pt>
    <dgm:pt modelId="{2C99A7FA-8ED6-493F-9E2F-E3CAA32FB47F}" type="parTrans" cxnId="{3D21E6B6-8C44-41D8-A82C-D72AD82D4285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1DE8D8E5-ADF7-4B20-AE96-8A7C68C28200}" type="sibTrans" cxnId="{3D21E6B6-8C44-41D8-A82C-D72AD82D4285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83A8B1E6-CEEC-4E5E-A039-37FB4A5C8B79}">
      <dgm:prSet/>
      <dgm:spPr/>
      <dgm:t>
        <a:bodyPr/>
        <a:lstStyle/>
        <a:p>
          <a:endParaRPr lang="en-GB" sz="2200" dirty="0">
            <a:latin typeface="Lato" panose="020F0502020204030203" pitchFamily="34" charset="77"/>
          </a:endParaRPr>
        </a:p>
      </dgm:t>
    </dgm:pt>
    <dgm:pt modelId="{25C1F0CF-519B-4AB8-AE93-E5107DFF44C4}" type="parTrans" cxnId="{E228A35E-E079-4957-96CC-5BA831021B3C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F52A71BF-5DB4-423B-863A-D7976FA98E66}" type="sibTrans" cxnId="{E228A35E-E079-4957-96CC-5BA831021B3C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23B29270-941D-4816-8EA7-7959EEC00CCB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Nutritional support (6%)</a:t>
          </a:r>
        </a:p>
      </dgm:t>
    </dgm:pt>
    <dgm:pt modelId="{E1F48C0A-0245-4D90-B628-095695E7F8A0}" type="parTrans" cxnId="{7953A4C9-7612-4514-AE07-F9CD6615B488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8571EF1A-4B77-4DC3-ABF1-7CC63385EA82}" type="sibTrans" cxnId="{7953A4C9-7612-4514-AE07-F9CD6615B488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9AE3A27C-64E5-469A-8EB7-F83EE4991569}">
      <dgm:prSet custT="1"/>
      <dgm:spPr/>
      <dgm:t>
        <a:bodyPr/>
        <a:lstStyle/>
        <a:p>
          <a:r>
            <a:rPr lang="en-GB" sz="2200" b="1" dirty="0">
              <a:latin typeface="Lato" panose="020F0502020204030203" pitchFamily="34" charset="77"/>
            </a:rPr>
            <a:t>Infection prevention and control practices (7%)</a:t>
          </a:r>
        </a:p>
      </dgm:t>
    </dgm:pt>
    <dgm:pt modelId="{64FB0AA4-2E5A-482C-81BD-4741C1475D53}" type="parTrans" cxnId="{479D4B03-0251-4443-B7E3-CC404E5004D1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045EF1BD-1E93-4E61-80FD-06CB281C934E}" type="sibTrans" cxnId="{479D4B03-0251-4443-B7E3-CC404E5004D1}">
      <dgm:prSet/>
      <dgm:spPr/>
      <dgm:t>
        <a:bodyPr/>
        <a:lstStyle/>
        <a:p>
          <a:endParaRPr lang="en-GB" sz="2200">
            <a:latin typeface="Lato" panose="020F0502020204030203" pitchFamily="34" charset="77"/>
          </a:endParaRPr>
        </a:p>
      </dgm:t>
    </dgm:pt>
    <dgm:pt modelId="{F389CE26-0934-4AEA-87EE-70362C588170}" type="pres">
      <dgm:prSet presAssocID="{4941203F-4F3E-49DE-87FD-F30D3C435BFA}" presName="compositeShape" presStyleCnt="0">
        <dgm:presLayoutVars>
          <dgm:chMax val="7"/>
          <dgm:dir/>
          <dgm:resizeHandles val="exact"/>
        </dgm:presLayoutVars>
      </dgm:prSet>
      <dgm:spPr/>
    </dgm:pt>
    <dgm:pt modelId="{6A356456-129F-4569-BBFD-74ED2E166BCD}" type="pres">
      <dgm:prSet presAssocID="{66A2C2C8-A9B2-4AB3-985B-02A92C32C461}" presName="circ1" presStyleLbl="vennNode1" presStyleIdx="0" presStyleCnt="7"/>
      <dgm:spPr/>
    </dgm:pt>
    <dgm:pt modelId="{43DF1103-90D4-4368-B128-319B8B5D8620}" type="pres">
      <dgm:prSet presAssocID="{66A2C2C8-A9B2-4AB3-985B-02A92C32C461}" presName="circ1Tx" presStyleLbl="revTx" presStyleIdx="0" presStyleCnt="0" custLinFactNeighborY="25165">
        <dgm:presLayoutVars>
          <dgm:chMax val="0"/>
          <dgm:chPref val="0"/>
          <dgm:bulletEnabled val="1"/>
        </dgm:presLayoutVars>
      </dgm:prSet>
      <dgm:spPr/>
    </dgm:pt>
    <dgm:pt modelId="{7A0C899B-380A-461B-B1D8-637A52D7A3E1}" type="pres">
      <dgm:prSet presAssocID="{B475FB72-5CC6-45F7-BD94-38AF504B62FA}" presName="circ2" presStyleLbl="vennNode1" presStyleIdx="1" presStyleCnt="7"/>
      <dgm:spPr/>
    </dgm:pt>
    <dgm:pt modelId="{FCB80C07-6301-4390-937E-604B621CB352}" type="pres">
      <dgm:prSet presAssocID="{B475FB72-5CC6-45F7-BD94-38AF504B62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9E2875-5C84-4EE8-A96C-EAC0CC613F94}" type="pres">
      <dgm:prSet presAssocID="{271D0F0E-FC6D-4B14-8C31-511DF1B11E80}" presName="circ3" presStyleLbl="vennNode1" presStyleIdx="2" presStyleCnt="7"/>
      <dgm:spPr/>
    </dgm:pt>
    <dgm:pt modelId="{6E476E6E-4E25-4019-9A9F-88DC394C7CCC}" type="pres">
      <dgm:prSet presAssocID="{271D0F0E-FC6D-4B14-8C31-511DF1B11E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5C19F2-2577-40A9-A8AF-468A89328C2C}" type="pres">
      <dgm:prSet presAssocID="{E7F66CB8-C096-4315-B89D-BA2B0F62D4A0}" presName="circ4" presStyleLbl="vennNode1" presStyleIdx="3" presStyleCnt="7"/>
      <dgm:spPr/>
    </dgm:pt>
    <dgm:pt modelId="{00A56401-566D-4E28-AEFD-C5C5D822E8F1}" type="pres">
      <dgm:prSet presAssocID="{E7F66CB8-C096-4315-B89D-BA2B0F62D4A0}" presName="circ4Tx" presStyleLbl="revTx" presStyleIdx="0" presStyleCnt="0" custScaleX="138607" custLinFactNeighborX="3367" custLinFactNeighborY="-2926">
        <dgm:presLayoutVars>
          <dgm:chMax val="0"/>
          <dgm:chPref val="0"/>
          <dgm:bulletEnabled val="1"/>
        </dgm:presLayoutVars>
      </dgm:prSet>
      <dgm:spPr/>
    </dgm:pt>
    <dgm:pt modelId="{A1F05C5B-FAED-4CD8-A9FA-35BD5FBE937F}" type="pres">
      <dgm:prSet presAssocID="{23B29270-941D-4816-8EA7-7959EEC00CCB}" presName="circ5" presStyleLbl="vennNode1" presStyleIdx="4" presStyleCnt="7"/>
      <dgm:spPr/>
    </dgm:pt>
    <dgm:pt modelId="{CEADE58B-99C6-4641-874B-93D31F4630C9}" type="pres">
      <dgm:prSet presAssocID="{23B29270-941D-4816-8EA7-7959EEC00CC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25A9CB-EF0B-4568-A0FC-5E2317212330}" type="pres">
      <dgm:prSet presAssocID="{9AE3A27C-64E5-469A-8EB7-F83EE4991569}" presName="circ6" presStyleLbl="vennNode1" presStyleIdx="5" presStyleCnt="7"/>
      <dgm:spPr/>
    </dgm:pt>
    <dgm:pt modelId="{3DA46224-6328-4186-A807-620F7A2FE3D2}" type="pres">
      <dgm:prSet presAssocID="{9AE3A27C-64E5-469A-8EB7-F83EE499156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AB8CAA-B640-4585-ADFC-B8845B509C3F}" type="pres">
      <dgm:prSet presAssocID="{B87A1D4E-AD5E-4964-AA3F-CD38D965018F}" presName="circ7" presStyleLbl="vennNode1" presStyleIdx="6" presStyleCnt="7"/>
      <dgm:spPr/>
    </dgm:pt>
    <dgm:pt modelId="{F5C3ADC1-DC8F-480C-9642-BAC9E7E3F5DD}" type="pres">
      <dgm:prSet presAssocID="{B87A1D4E-AD5E-4964-AA3F-CD38D965018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9D4B03-0251-4443-B7E3-CC404E5004D1}" srcId="{4941203F-4F3E-49DE-87FD-F30D3C435BFA}" destId="{9AE3A27C-64E5-469A-8EB7-F83EE4991569}" srcOrd="5" destOrd="0" parTransId="{64FB0AA4-2E5A-482C-81BD-4741C1475D53}" sibTransId="{045EF1BD-1E93-4E61-80FD-06CB281C934E}"/>
    <dgm:cxn modelId="{4ACFA90B-D9B6-45EA-9E9A-9EE662C1DA82}" srcId="{4941203F-4F3E-49DE-87FD-F30D3C435BFA}" destId="{66A2C2C8-A9B2-4AB3-985B-02A92C32C461}" srcOrd="0" destOrd="0" parTransId="{51F271D9-DDAF-4782-BF62-057D30309223}" sibTransId="{92C1F669-4D02-4D25-B253-CCBB71FCD743}"/>
    <dgm:cxn modelId="{F4F3290C-A974-4F11-821D-6883FAC87D72}" type="presOf" srcId="{B87A1D4E-AD5E-4964-AA3F-CD38D965018F}" destId="{F5C3ADC1-DC8F-480C-9642-BAC9E7E3F5DD}" srcOrd="0" destOrd="0" presId="urn:microsoft.com/office/officeart/2005/8/layout/venn1"/>
    <dgm:cxn modelId="{8FF4E010-60C9-4F21-B2F6-8FC95891AE08}" srcId="{4941203F-4F3E-49DE-87FD-F30D3C435BFA}" destId="{B475FB72-5CC6-45F7-BD94-38AF504B62FA}" srcOrd="1" destOrd="0" parTransId="{DBAA74DE-AC08-4255-99ED-9E62C1A33E82}" sibTransId="{0967B0B4-9C9E-474F-B752-41EE0CAE874D}"/>
    <dgm:cxn modelId="{CECBE22B-3EF9-4AE7-BC45-BD2730F6D0A5}" srcId="{4941203F-4F3E-49DE-87FD-F30D3C435BFA}" destId="{271D0F0E-FC6D-4B14-8C31-511DF1B11E80}" srcOrd="2" destOrd="0" parTransId="{72AD986F-795F-47E2-9BF3-11FD4CE98F3C}" sibTransId="{E2A03AEF-C98E-4B00-B1A7-54179EEB0ED7}"/>
    <dgm:cxn modelId="{00B30036-6FE6-49EE-BB61-2593A714EF3C}" type="presOf" srcId="{23B29270-941D-4816-8EA7-7959EEC00CCB}" destId="{CEADE58B-99C6-4641-874B-93D31F4630C9}" srcOrd="0" destOrd="0" presId="urn:microsoft.com/office/officeart/2005/8/layout/venn1"/>
    <dgm:cxn modelId="{AA8F2353-3629-4CFF-9212-E54698FC20A3}" type="presOf" srcId="{B475FB72-5CC6-45F7-BD94-38AF504B62FA}" destId="{FCB80C07-6301-4390-937E-604B621CB352}" srcOrd="0" destOrd="0" presId="urn:microsoft.com/office/officeart/2005/8/layout/venn1"/>
    <dgm:cxn modelId="{E228A35E-E079-4957-96CC-5BA831021B3C}" srcId="{4941203F-4F3E-49DE-87FD-F30D3C435BFA}" destId="{83A8B1E6-CEEC-4E5E-A039-37FB4A5C8B79}" srcOrd="7" destOrd="0" parTransId="{25C1F0CF-519B-4AB8-AE93-E5107DFF44C4}" sibTransId="{F52A71BF-5DB4-423B-863A-D7976FA98E66}"/>
    <dgm:cxn modelId="{1E750370-9274-40B8-8DC7-D78036977865}" type="presOf" srcId="{E7F66CB8-C096-4315-B89D-BA2B0F62D4A0}" destId="{00A56401-566D-4E28-AEFD-C5C5D822E8F1}" srcOrd="0" destOrd="0" presId="urn:microsoft.com/office/officeart/2005/8/layout/venn1"/>
    <dgm:cxn modelId="{7C5EA677-CEA2-4300-B2D8-1668E48DD8A9}" type="presOf" srcId="{271D0F0E-FC6D-4B14-8C31-511DF1B11E80}" destId="{6E476E6E-4E25-4019-9A9F-88DC394C7CCC}" srcOrd="0" destOrd="0" presId="urn:microsoft.com/office/officeart/2005/8/layout/venn1"/>
    <dgm:cxn modelId="{829552AC-55CC-4C99-A6A0-43A6C6CA60B7}" type="presOf" srcId="{66A2C2C8-A9B2-4AB3-985B-02A92C32C461}" destId="{43DF1103-90D4-4368-B128-319B8B5D8620}" srcOrd="0" destOrd="0" presId="urn:microsoft.com/office/officeart/2005/8/layout/venn1"/>
    <dgm:cxn modelId="{5B7A73AC-4120-4200-B0A1-9D17E733A68C}" type="presOf" srcId="{9AE3A27C-64E5-469A-8EB7-F83EE4991569}" destId="{3DA46224-6328-4186-A807-620F7A2FE3D2}" srcOrd="0" destOrd="0" presId="urn:microsoft.com/office/officeart/2005/8/layout/venn1"/>
    <dgm:cxn modelId="{3D21E6B6-8C44-41D8-A82C-D72AD82D4285}" srcId="{4941203F-4F3E-49DE-87FD-F30D3C435BFA}" destId="{B87A1D4E-AD5E-4964-AA3F-CD38D965018F}" srcOrd="6" destOrd="0" parTransId="{2C99A7FA-8ED6-493F-9E2F-E3CAA32FB47F}" sibTransId="{1DE8D8E5-ADF7-4B20-AE96-8A7C68C28200}"/>
    <dgm:cxn modelId="{7953A4C9-7612-4514-AE07-F9CD6615B488}" srcId="{4941203F-4F3E-49DE-87FD-F30D3C435BFA}" destId="{23B29270-941D-4816-8EA7-7959EEC00CCB}" srcOrd="4" destOrd="0" parTransId="{E1F48C0A-0245-4D90-B628-095695E7F8A0}" sibTransId="{8571EF1A-4B77-4DC3-ABF1-7CC63385EA82}"/>
    <dgm:cxn modelId="{19A3AAE6-321F-4BEA-B38B-5F2810F74635}" srcId="{4941203F-4F3E-49DE-87FD-F30D3C435BFA}" destId="{E7F66CB8-C096-4315-B89D-BA2B0F62D4A0}" srcOrd="3" destOrd="0" parTransId="{7A34AA4D-4BA9-428B-B82A-FB8DF0A48BE9}" sibTransId="{5EF94CE5-E7E4-4455-ABD3-0D4131801401}"/>
    <dgm:cxn modelId="{228F94EC-9784-44E8-A2FE-DCC4F493B549}" type="presOf" srcId="{4941203F-4F3E-49DE-87FD-F30D3C435BFA}" destId="{F389CE26-0934-4AEA-87EE-70362C588170}" srcOrd="0" destOrd="0" presId="urn:microsoft.com/office/officeart/2005/8/layout/venn1"/>
    <dgm:cxn modelId="{D617AF08-8AA8-47F1-8379-03EF121FE29E}" type="presParOf" srcId="{F389CE26-0934-4AEA-87EE-70362C588170}" destId="{6A356456-129F-4569-BBFD-74ED2E166BCD}" srcOrd="0" destOrd="0" presId="urn:microsoft.com/office/officeart/2005/8/layout/venn1"/>
    <dgm:cxn modelId="{E5D43B90-6A3A-4FF8-962A-8E7BD6F694C1}" type="presParOf" srcId="{F389CE26-0934-4AEA-87EE-70362C588170}" destId="{43DF1103-90D4-4368-B128-319B8B5D8620}" srcOrd="1" destOrd="0" presId="urn:microsoft.com/office/officeart/2005/8/layout/venn1"/>
    <dgm:cxn modelId="{200DA09E-A783-49A5-8056-6E525D43AB5F}" type="presParOf" srcId="{F389CE26-0934-4AEA-87EE-70362C588170}" destId="{7A0C899B-380A-461B-B1D8-637A52D7A3E1}" srcOrd="2" destOrd="0" presId="urn:microsoft.com/office/officeart/2005/8/layout/venn1"/>
    <dgm:cxn modelId="{EDACBC79-B7E5-4DFC-91A9-39C662383C20}" type="presParOf" srcId="{F389CE26-0934-4AEA-87EE-70362C588170}" destId="{FCB80C07-6301-4390-937E-604B621CB352}" srcOrd="3" destOrd="0" presId="urn:microsoft.com/office/officeart/2005/8/layout/venn1"/>
    <dgm:cxn modelId="{453B23F7-52A1-4867-8252-33996472B7E9}" type="presParOf" srcId="{F389CE26-0934-4AEA-87EE-70362C588170}" destId="{EE9E2875-5C84-4EE8-A96C-EAC0CC613F94}" srcOrd="4" destOrd="0" presId="urn:microsoft.com/office/officeart/2005/8/layout/venn1"/>
    <dgm:cxn modelId="{C3108A24-35B5-47A8-8E0A-7BAFAD806DD6}" type="presParOf" srcId="{F389CE26-0934-4AEA-87EE-70362C588170}" destId="{6E476E6E-4E25-4019-9A9F-88DC394C7CCC}" srcOrd="5" destOrd="0" presId="urn:microsoft.com/office/officeart/2005/8/layout/venn1"/>
    <dgm:cxn modelId="{14003ED7-AE38-4E3C-A085-607CD81BCD2C}" type="presParOf" srcId="{F389CE26-0934-4AEA-87EE-70362C588170}" destId="{5E5C19F2-2577-40A9-A8AF-468A89328C2C}" srcOrd="6" destOrd="0" presId="urn:microsoft.com/office/officeart/2005/8/layout/venn1"/>
    <dgm:cxn modelId="{E71ACB9F-792B-46DA-A1ED-C34A22F2B1AD}" type="presParOf" srcId="{F389CE26-0934-4AEA-87EE-70362C588170}" destId="{00A56401-566D-4E28-AEFD-C5C5D822E8F1}" srcOrd="7" destOrd="0" presId="urn:microsoft.com/office/officeart/2005/8/layout/venn1"/>
    <dgm:cxn modelId="{B825F72A-7B96-4898-87C1-B97B60CFB8C4}" type="presParOf" srcId="{F389CE26-0934-4AEA-87EE-70362C588170}" destId="{A1F05C5B-FAED-4CD8-A9FA-35BD5FBE937F}" srcOrd="8" destOrd="0" presId="urn:microsoft.com/office/officeart/2005/8/layout/venn1"/>
    <dgm:cxn modelId="{0EFE2758-A8E5-4B59-ADDB-6648E40E1B86}" type="presParOf" srcId="{F389CE26-0934-4AEA-87EE-70362C588170}" destId="{CEADE58B-99C6-4641-874B-93D31F4630C9}" srcOrd="9" destOrd="0" presId="urn:microsoft.com/office/officeart/2005/8/layout/venn1"/>
    <dgm:cxn modelId="{DE2D6158-2D59-4072-B27A-584A3473D42F}" type="presParOf" srcId="{F389CE26-0934-4AEA-87EE-70362C588170}" destId="{EE25A9CB-EF0B-4568-A0FC-5E2317212330}" srcOrd="10" destOrd="0" presId="urn:microsoft.com/office/officeart/2005/8/layout/venn1"/>
    <dgm:cxn modelId="{EED4824B-F2CB-454A-A08B-0D8D0C3B6313}" type="presParOf" srcId="{F389CE26-0934-4AEA-87EE-70362C588170}" destId="{3DA46224-6328-4186-A807-620F7A2FE3D2}" srcOrd="11" destOrd="0" presId="urn:microsoft.com/office/officeart/2005/8/layout/venn1"/>
    <dgm:cxn modelId="{4B5B67D5-3D8F-4931-8029-92731AAB29A7}" type="presParOf" srcId="{F389CE26-0934-4AEA-87EE-70362C588170}" destId="{65AB8CAA-B640-4585-ADFC-B8845B509C3F}" srcOrd="12" destOrd="0" presId="urn:microsoft.com/office/officeart/2005/8/layout/venn1"/>
    <dgm:cxn modelId="{B1CA854D-195E-4AC6-9A81-EE18AC705FD9}" type="presParOf" srcId="{F389CE26-0934-4AEA-87EE-70362C588170}" destId="{F5C3ADC1-DC8F-480C-9642-BAC9E7E3F5DD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56456-129F-4569-BBFD-74ED2E166BCD}">
      <dsp:nvSpPr>
        <dsp:cNvPr id="0" name=""/>
        <dsp:cNvSpPr/>
      </dsp:nvSpPr>
      <dsp:spPr>
        <a:xfrm>
          <a:off x="3938115" y="1599304"/>
          <a:ext cx="2048818" cy="20490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DF1103-90D4-4368-B128-319B8B5D8620}">
      <dsp:nvSpPr>
        <dsp:cNvPr id="0" name=""/>
        <dsp:cNvSpPr/>
      </dsp:nvSpPr>
      <dsp:spPr>
        <a:xfrm>
          <a:off x="3788722" y="316154"/>
          <a:ext cx="2347604" cy="12563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Clinical management of cases (35%)</a:t>
          </a:r>
        </a:p>
      </dsp:txBody>
      <dsp:txXfrm>
        <a:off x="3788722" y="316154"/>
        <a:ext cx="2347604" cy="1256327"/>
      </dsp:txXfrm>
    </dsp:sp>
    <dsp:sp modelId="{7A0C899B-380A-461B-B1D8-637A52D7A3E1}">
      <dsp:nvSpPr>
        <dsp:cNvPr id="0" name=""/>
        <dsp:cNvSpPr/>
      </dsp:nvSpPr>
      <dsp:spPr>
        <a:xfrm>
          <a:off x="4539102" y="1888259"/>
          <a:ext cx="2048818" cy="20490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B80C07-6301-4390-937E-604B621CB352}">
      <dsp:nvSpPr>
        <dsp:cNvPr id="0" name=""/>
        <dsp:cNvSpPr/>
      </dsp:nvSpPr>
      <dsp:spPr>
        <a:xfrm>
          <a:off x="6840608" y="1193510"/>
          <a:ext cx="2219552" cy="13819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Ante-natal care (15%)</a:t>
          </a:r>
        </a:p>
      </dsp:txBody>
      <dsp:txXfrm>
        <a:off x="6840608" y="1193510"/>
        <a:ext cx="2219552" cy="1381959"/>
      </dsp:txXfrm>
    </dsp:sp>
    <dsp:sp modelId="{EE9E2875-5C84-4EE8-A96C-EAC0CC613F94}">
      <dsp:nvSpPr>
        <dsp:cNvPr id="0" name=""/>
        <dsp:cNvSpPr/>
      </dsp:nvSpPr>
      <dsp:spPr>
        <a:xfrm>
          <a:off x="4686788" y="2538408"/>
          <a:ext cx="2048818" cy="20490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476E6E-4E25-4019-9A9F-88DC394C7CCC}">
      <dsp:nvSpPr>
        <dsp:cNvPr id="0" name=""/>
        <dsp:cNvSpPr/>
      </dsp:nvSpPr>
      <dsp:spPr>
        <a:xfrm>
          <a:off x="7054026" y="2952368"/>
          <a:ext cx="2176869" cy="14761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Health-seeking behaviour (21%)</a:t>
          </a:r>
        </a:p>
      </dsp:txBody>
      <dsp:txXfrm>
        <a:off x="7054026" y="2952368"/>
        <a:ext cx="2176869" cy="1476184"/>
      </dsp:txXfrm>
    </dsp:sp>
    <dsp:sp modelId="{5E5C19F2-2577-40A9-A8AF-468A89328C2C}">
      <dsp:nvSpPr>
        <dsp:cNvPr id="0" name=""/>
        <dsp:cNvSpPr/>
      </dsp:nvSpPr>
      <dsp:spPr>
        <a:xfrm>
          <a:off x="4271048" y="3059784"/>
          <a:ext cx="2048818" cy="20490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A56401-566D-4E28-AEFD-C5C5D822E8F1}">
      <dsp:nvSpPr>
        <dsp:cNvPr id="0" name=""/>
        <dsp:cNvSpPr/>
      </dsp:nvSpPr>
      <dsp:spPr>
        <a:xfrm>
          <a:off x="5740859" y="4891566"/>
          <a:ext cx="3253943" cy="13505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Accurate and appropriate health education (20%)</a:t>
          </a:r>
        </a:p>
      </dsp:txBody>
      <dsp:txXfrm>
        <a:off x="5740859" y="4891566"/>
        <a:ext cx="3253943" cy="1350551"/>
      </dsp:txXfrm>
    </dsp:sp>
    <dsp:sp modelId="{A1F05C5B-FAED-4CD8-A9FA-35BD5FBE937F}">
      <dsp:nvSpPr>
        <dsp:cNvPr id="0" name=""/>
        <dsp:cNvSpPr/>
      </dsp:nvSpPr>
      <dsp:spPr>
        <a:xfrm>
          <a:off x="3605183" y="3059784"/>
          <a:ext cx="2048818" cy="20490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ADE58B-99C6-4641-874B-93D31F4630C9}">
      <dsp:nvSpPr>
        <dsp:cNvPr id="0" name=""/>
        <dsp:cNvSpPr/>
      </dsp:nvSpPr>
      <dsp:spPr>
        <a:xfrm>
          <a:off x="1462460" y="4931083"/>
          <a:ext cx="2347604" cy="13505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Nutritional support (6%)</a:t>
          </a:r>
        </a:p>
      </dsp:txBody>
      <dsp:txXfrm>
        <a:off x="1462460" y="4931083"/>
        <a:ext cx="2347604" cy="1350551"/>
      </dsp:txXfrm>
    </dsp:sp>
    <dsp:sp modelId="{EE25A9CB-EF0B-4568-A0FC-5E2317212330}">
      <dsp:nvSpPr>
        <dsp:cNvPr id="0" name=""/>
        <dsp:cNvSpPr/>
      </dsp:nvSpPr>
      <dsp:spPr>
        <a:xfrm>
          <a:off x="3189443" y="2538408"/>
          <a:ext cx="2048818" cy="20490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A46224-6328-4186-A807-620F7A2FE3D2}">
      <dsp:nvSpPr>
        <dsp:cNvPr id="0" name=""/>
        <dsp:cNvSpPr/>
      </dsp:nvSpPr>
      <dsp:spPr>
        <a:xfrm>
          <a:off x="694154" y="2952368"/>
          <a:ext cx="2176869" cy="14761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Infection prevention and control practices (7%)</a:t>
          </a:r>
        </a:p>
      </dsp:txBody>
      <dsp:txXfrm>
        <a:off x="694154" y="2952368"/>
        <a:ext cx="2176869" cy="1476184"/>
      </dsp:txXfrm>
    </dsp:sp>
    <dsp:sp modelId="{65AB8CAA-B640-4585-ADFC-B8845B509C3F}">
      <dsp:nvSpPr>
        <dsp:cNvPr id="0" name=""/>
        <dsp:cNvSpPr/>
      </dsp:nvSpPr>
      <dsp:spPr>
        <a:xfrm>
          <a:off x="3337129" y="1888259"/>
          <a:ext cx="2048818" cy="20490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C3ADC1-DC8F-480C-9642-BAC9E7E3F5DD}">
      <dsp:nvSpPr>
        <dsp:cNvPr id="0" name=""/>
        <dsp:cNvSpPr/>
      </dsp:nvSpPr>
      <dsp:spPr>
        <a:xfrm>
          <a:off x="864888" y="1193510"/>
          <a:ext cx="2219552" cy="13819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Lato" panose="020F0502020204030203" pitchFamily="34" charset="77"/>
            </a:rPr>
            <a:t>Access to HIV-prevention services (1%)</a:t>
          </a:r>
        </a:p>
      </dsp:txBody>
      <dsp:txXfrm>
        <a:off x="864888" y="1193510"/>
        <a:ext cx="2219552" cy="1381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0.8574</cdr:x>
      <cdr:y>0.43103</cdr:y>
    </cdr:from>
    <cdr:to>
      <cdr:x>0.98396</cdr:x>
      <cdr:y>0.58178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2F5F376-71A2-107B-D0AC-C575EFEFABF3}"/>
            </a:ext>
          </a:extLst>
        </cdr:cNvPr>
        <cdr:cNvSpPr txBox="1"/>
      </cdr:nvSpPr>
      <cdr:spPr>
        <a:xfrm xmlns:a="http://schemas.openxmlformats.org/drawingml/2006/main">
          <a:off x="9163050" y="2069895"/>
          <a:ext cx="1352550" cy="723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Stunting</a:t>
          </a:r>
        </a:p>
      </cdr:txBody>
    </cdr:sp>
  </cdr:relSizeAnchor>
  <cdr:relSizeAnchor xmlns:cdr="http://schemas.openxmlformats.org/drawingml/2006/chartDrawing">
    <cdr:from>
      <cdr:x>0.86275</cdr:x>
      <cdr:y>0.43103</cdr:y>
    </cdr:from>
    <cdr:to>
      <cdr:x>0.9893</cdr:x>
      <cdr:y>0.58178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73EBD86-5981-F176-5287-D8E7B88100E2}"/>
            </a:ext>
          </a:extLst>
        </cdr:cNvPr>
        <cdr:cNvSpPr txBox="1"/>
      </cdr:nvSpPr>
      <cdr:spPr>
        <a:xfrm xmlns:a="http://schemas.openxmlformats.org/drawingml/2006/main">
          <a:off x="9220200" y="2069895"/>
          <a:ext cx="1352550" cy="723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Stunting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E6502-93CA-EC4A-858E-E369DA1D4F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C2AE5-7399-4A45-95D6-5D4450CF42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A5F2A1-47DE-184A-A4A2-86DDA300299B}" type="datetimeFigureOut">
              <a:rPr lang="en-US" smtClean="0"/>
              <a:t>4/15/23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920D1-F303-1840-A8A6-BBE92EAA9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1A292-D9BA-CA4B-B2DF-6DF905B2A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7D2F64-B8E2-9D4C-A011-436AB6F79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82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BF1A1884-90FD-5D47-9031-6F98DD4F08AC}" type="datetimeFigureOut">
              <a:rPr lang="en-US" smtClean="0"/>
              <a:pPr/>
              <a:t>4/15/23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9B940301-1173-A34E-9446-7BEF096E2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052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F8256-8CC4-493F-AE80-1FE2EA81F9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8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A38C4-8F6D-4746-A33F-63AEAA1BAB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8EDA-E2E5-4FB7-B9D0-DF22C595E0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25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2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0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244C5-AD83-4599-8459-2255560579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8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D598-DBD4-4423-82BB-7DC3E710BD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4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20D53-F22C-4309-B4F3-7542A9B23A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29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381F-4B02-434E-8A5A-3F99C5BA7E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7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EFC5-37DB-429D-923C-7CDCFF01E0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5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C4D7B-2464-457C-8BF0-E599CE06C2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1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9B5C7-87F3-4870-BBCB-4C9968CE6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2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6654E-D7AF-46BD-85E5-984DEA2FF7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6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8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DABB-29D1-4CB0-B30B-B052A52E30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1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 defTabSz="124233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AE27F-3901-E645-A050-04D292BC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34887" y="3741414"/>
            <a:ext cx="6261100" cy="6261100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5D88603-6CF0-554D-A01B-4DB487C12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9555" y="2060430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EBD1C-9E2A-5F44-A475-20AEE0BE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26284B5-FD9E-674B-931D-213871FA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27" name="SmartArt Placeholder 22">
            <a:extLst>
              <a:ext uri="{FF2B5EF4-FFF2-40B4-BE49-F238E27FC236}">
                <a16:creationId xmlns:a16="http://schemas.microsoft.com/office/drawing/2014/main" id="{24682560-C988-C447-94DB-D056433DFE73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10162827" y="1770413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9E15FB48-D55E-A04D-BBCE-7829E532A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59523" y="2060430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B5320-E0BF-EF41-978E-FD04E7F95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97" y="350630"/>
            <a:ext cx="5467231" cy="175298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E67348-07E2-E341-BE1C-6892ADE15B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95266" y="2856393"/>
            <a:ext cx="3411763" cy="2997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Tagline Artwork</a:t>
            </a:r>
          </a:p>
        </p:txBody>
      </p:sp>
    </p:spTree>
    <p:extLst>
      <p:ext uri="{BB962C8B-B14F-4D97-AF65-F5344CB8AC3E}">
        <p14:creationId xmlns:p14="http://schemas.microsoft.com/office/powerpoint/2010/main" val="3953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Footer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0D960-A93E-6043-879C-CCC4A4A6B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33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1C5BE7-C9F2-1045-9292-D058796270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E21B8-DD2B-4049-BA21-23F8F9AD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Footer and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D02F481-44F2-3141-BD25-86FBBBD6C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62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4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MPS Dark Green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5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MPS Light Green">
    <p:bg>
      <p:bgPr>
        <a:solidFill>
          <a:srgbClr val="93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66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MPS Yellow">
    <p:bg>
      <p:bgPr>
        <a:solidFill>
          <a:srgbClr val="EBE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12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3CB607-E2B7-3C41-95A1-A8ECAD372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5888B-5DC5-BF48-ABE7-17DB8064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1532097-9F56-6B42-BA4D-DA58D7D4B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88E58F44-E130-0B41-89DF-E7C2603AFC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1B9A83BB-087B-C246-BBF9-3BAB33E9E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78EAAED6-8CF0-124B-8BC4-9AE716684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9B15B3C-87AA-F44C-A2B8-A7BE01C4A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BAE9FFF7-A43C-9443-B6EF-DAAFBCD46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D595D02D-E670-EA4C-B905-CDDEAAD67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5B1CC0-1FA1-564A-8C09-9A6597D0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368740" y="-3408704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62E0CB2-3271-FE49-9BEA-C958E33CA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A942F-2633-4346-B1E7-C868AF92F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26" y="870794"/>
            <a:ext cx="3915049" cy="1255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15C81A-D9F6-D94E-86D6-7EC345D0C7C9}"/>
              </a:ext>
            </a:extLst>
          </p:cNvPr>
          <p:cNvSpPr txBox="1"/>
          <p:nvPr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D8CDE-84C4-C242-AAE7-93D5BD88A7F9}"/>
              </a:ext>
            </a:extLst>
          </p:cNvPr>
          <p:cNvSpPr txBox="1"/>
          <p:nvPr/>
        </p:nvSpPr>
        <p:spPr>
          <a:xfrm>
            <a:off x="2365135" y="6114658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</p:spTree>
    <p:extLst>
      <p:ext uri="{BB962C8B-B14F-4D97-AF65-F5344CB8AC3E}">
        <p14:creationId xmlns:p14="http://schemas.microsoft.com/office/powerpoint/2010/main" val="184904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5DA1E-17B2-3E45-A84F-2E48CD4F38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E3E61D8-9C10-984A-B122-F8836BE2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002" y="870794"/>
            <a:ext cx="3915051" cy="1255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4BDE2F7-30DA-3B40-9BBF-D75C5F1720E8}"/>
              </a:ext>
            </a:extLst>
          </p:cNvPr>
          <p:cNvSpPr txBox="1"/>
          <p:nvPr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E06B245E-DA73-BC46-AEFE-26E269DFB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F134088F-A77B-2C49-96E5-319B58A460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9DEF449-43A5-D14E-B1EE-060CCA6C89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5BF36FA1-0D2E-F545-8969-7EF5265C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A5197F5E-0847-974D-AA74-0BDB3B170A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46651819-7369-EF4C-A4C7-1A55D06D5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DF639B-6E37-4543-9FB5-49CCA97A7BBD}"/>
              </a:ext>
            </a:extLst>
          </p:cNvPr>
          <p:cNvSpPr txBox="1"/>
          <p:nvPr/>
        </p:nvSpPr>
        <p:spPr>
          <a:xfrm>
            <a:off x="2343364" y="6158200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0A4BCF71-952A-424D-8504-242DF84E3D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78AFC8-B701-2641-B1E8-DFE1B399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368740" y="-3393714"/>
            <a:ext cx="6261100" cy="62611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A0E9415-1421-604A-A66E-F6D6041D5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872" y="6326141"/>
            <a:ext cx="764217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82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AE27F-3901-E645-A050-04D292BC5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87" y="3741414"/>
            <a:ext cx="6261100" cy="6261100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5D88603-6CF0-554D-A01B-4DB487C12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9555" y="2060430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EBD1C-9E2A-5F44-A475-20AEE0BE1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26284B5-FD9E-674B-931D-213871FA1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27" name="SmartArt Placeholder 22">
            <a:extLst>
              <a:ext uri="{FF2B5EF4-FFF2-40B4-BE49-F238E27FC236}">
                <a16:creationId xmlns:a16="http://schemas.microsoft.com/office/drawing/2014/main" id="{24682560-C988-C447-94DB-D056433DFE73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10162827" y="1770413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9E15FB48-D55E-A04D-BBCE-7829E532A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59523" y="2060430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B5320-E0BF-EF41-978E-FD04E7F95C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7" y="350630"/>
            <a:ext cx="5467231" cy="175298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E67348-07E2-E341-BE1C-6892ADE15B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95266" y="2856393"/>
            <a:ext cx="3411763" cy="2997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Tagline Artwork</a:t>
            </a:r>
          </a:p>
        </p:txBody>
      </p:sp>
    </p:spTree>
    <p:extLst>
      <p:ext uri="{BB962C8B-B14F-4D97-AF65-F5344CB8AC3E}">
        <p14:creationId xmlns:p14="http://schemas.microsoft.com/office/powerpoint/2010/main" val="25153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a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9822-7277-9F49-8044-9CB52621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9706" y="684813"/>
            <a:ext cx="7295496" cy="163723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54D36A9A-B2B2-C54E-A4D4-4408962119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C5F3FD1-41B9-C648-BB05-BBFC4D86E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96513-CFC8-EF42-B9EB-5CFD237C4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8C4901-D408-9D47-BE82-31649F1D82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9" name="SmartArt Placeholder 22">
            <a:extLst>
              <a:ext uri="{FF2B5EF4-FFF2-40B4-BE49-F238E27FC236}">
                <a16:creationId xmlns:a16="http://schemas.microsoft.com/office/drawing/2014/main" id="{05152543-AB4F-FE40-AD74-7B2B818D7921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2CC99A9-2C21-684B-B7D1-5C878FA0D3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D4A15F-2C3F-3E4A-BACC-47AC1CFA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677C7FF-1011-2D4B-981E-A437088E7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a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9822-7277-9F49-8044-9CB526217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06" y="684813"/>
            <a:ext cx="7295496" cy="163723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54D36A9A-B2B2-C54E-A4D4-4408962119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C5F3FD1-41B9-C648-BB05-BBFC4D86E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96513-CFC8-EF42-B9EB-5CFD237C4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8C4901-D408-9D47-BE82-31649F1D8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9" name="SmartArt Placeholder 22">
            <a:extLst>
              <a:ext uri="{FF2B5EF4-FFF2-40B4-BE49-F238E27FC236}">
                <a16:creationId xmlns:a16="http://schemas.microsoft.com/office/drawing/2014/main" id="{05152543-AB4F-FE40-AD74-7B2B818D7921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2CC99A9-2C21-684B-B7D1-5C878FA0D3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D4A15F-2C3F-3E4A-BACC-47AC1CFAB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677C7FF-1011-2D4B-981E-A437088E70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4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52F3B-8147-094D-9ED7-AE6361F64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04" y="684813"/>
            <a:ext cx="7295500" cy="1637230"/>
          </a:xfrm>
          <a:prstGeom prst="rect">
            <a:avLst/>
          </a:prstGeom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3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 userDrawn="1"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9944" y="2245558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 userDrawn="1"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D92E71B-9E06-8045-B240-34FC0C6EF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82" y="-3539394"/>
            <a:ext cx="6261100" cy="6261100"/>
          </a:xfrm>
          <a:prstGeom prst="rect">
            <a:avLst/>
          </a:prstGeom>
        </p:spPr>
      </p:pic>
      <p:sp>
        <p:nvSpPr>
          <p:cNvPr id="31" name="SmartArt Placeholder 22">
            <a:extLst>
              <a:ext uri="{FF2B5EF4-FFF2-40B4-BE49-F238E27FC236}">
                <a16:creationId xmlns:a16="http://schemas.microsoft.com/office/drawing/2014/main" id="{49E6D601-9B1F-A245-BE8E-898F1F7878F2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676023" y="888106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3AF7F94-7811-6D4C-8683-FAA7EB9F3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719" y="1178123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F0387D-18AE-D246-BA8C-B1B0BA6BB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 userDrawn="1"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9944" y="2245558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 userDrawn="1"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82" y="-3539394"/>
            <a:ext cx="6261100" cy="6261100"/>
          </a:xfrm>
          <a:prstGeom prst="rect">
            <a:avLst/>
          </a:prstGeom>
        </p:spPr>
      </p:pic>
      <p:sp>
        <p:nvSpPr>
          <p:cNvPr id="31" name="SmartArt Placeholder 22">
            <a:extLst>
              <a:ext uri="{FF2B5EF4-FFF2-40B4-BE49-F238E27FC236}">
                <a16:creationId xmlns:a16="http://schemas.microsoft.com/office/drawing/2014/main" id="{49E6D601-9B1F-A245-BE8E-898F1F7878F2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1459" y="2815914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3AF7F94-7811-6D4C-8683-FAA7EB9F3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8155" y="3105931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FA90CB-2071-2341-8298-01368529A7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5EB0BCA-0857-4443-A079-118344685D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8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 userDrawn="1"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1474" y="2284413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 userDrawn="1"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992" y="-3016250"/>
            <a:ext cx="6261100" cy="6261100"/>
          </a:xfrm>
          <a:prstGeom prst="rect">
            <a:avLst/>
          </a:prstGeom>
        </p:spPr>
      </p:pic>
      <p:sp>
        <p:nvSpPr>
          <p:cNvPr id="15" name="SmartArt Placeholder 22">
            <a:extLst>
              <a:ext uri="{FF2B5EF4-FFF2-40B4-BE49-F238E27FC236}">
                <a16:creationId xmlns:a16="http://schemas.microsoft.com/office/drawing/2014/main" id="{21323567-CE27-4745-91D1-66CCE26133AA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7029948" y="4464772"/>
            <a:ext cx="1049874" cy="1049873"/>
          </a:xfrm>
          <a:prstGeom prst="ellipse">
            <a:avLst/>
          </a:prstGeom>
          <a:solidFill>
            <a:srgbClr val="655DC6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7E2E4FE-1615-FB47-A593-F60E90C6D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6644" y="4754789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FCBC0B-1F14-A741-8949-FCCD5EADF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523B381-BA0E-F845-B933-C4055607A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Text, Inserts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EBC19-FD13-1345-8CF7-379EE909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77"/>
              </a:defRPr>
            </a:lvl1pPr>
            <a:lvl2pPr>
              <a:defRPr b="0" i="0">
                <a:latin typeface="Lato" panose="020F0502020204030203" pitchFamily="34" charset="77"/>
              </a:defRPr>
            </a:lvl2pPr>
            <a:lvl3pPr>
              <a:defRPr b="0" i="0">
                <a:latin typeface="Lato" panose="020F0502020204030203" pitchFamily="34" charset="77"/>
              </a:defRPr>
            </a:lvl3pPr>
            <a:lvl4pPr>
              <a:defRPr b="0" i="0">
                <a:latin typeface="Lato" panose="020F0502020204030203" pitchFamily="34" charset="77"/>
              </a:defRPr>
            </a:lvl4pPr>
            <a:lvl5pPr>
              <a:defRPr b="0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B935B59-DDD9-5342-B0C9-1B5859594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6B993F-F1F5-CB4C-8413-A500F82FE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F50231-0A9B-4C4C-BEEA-308E367A2E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6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Text, Inserts and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77"/>
              </a:defRPr>
            </a:lvl1pPr>
            <a:lvl2pPr>
              <a:defRPr b="0" i="0">
                <a:latin typeface="Lato" panose="020F0502020204030203" pitchFamily="34" charset="77"/>
              </a:defRPr>
            </a:lvl2pPr>
            <a:lvl3pPr>
              <a:defRPr b="0" i="0">
                <a:latin typeface="Lato" panose="020F0502020204030203" pitchFamily="34" charset="77"/>
              </a:defRPr>
            </a:lvl3pPr>
            <a:lvl4pPr>
              <a:defRPr b="0" i="0">
                <a:latin typeface="Lato" panose="020F0502020204030203" pitchFamily="34" charset="77"/>
              </a:defRPr>
            </a:lvl4pPr>
            <a:lvl5pPr>
              <a:defRPr b="0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820165-E5BF-6144-970B-B2F8C8A9B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559" y="350549"/>
            <a:ext cx="11405047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412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Text, Ic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30B98-9502-A84D-A2AA-98FC7A7D1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1FA2E2-7654-FD4A-B68E-7556E8EBD8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15725-BB28-0841-8CB1-3B304DB1F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89" y="1788906"/>
            <a:ext cx="5964238" cy="1001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1B08A85-57C6-004F-9D30-EBF7C6AF4D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2311" y="1788906"/>
            <a:ext cx="3724275" cy="3494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48A37F-3911-8440-9AD5-7799F6E9A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22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62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Footer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0D960-A93E-6043-879C-CCC4A4A6B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33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1C5BE7-C9F2-1045-9292-D05879627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E21B8-DD2B-4049-BA21-23F8F9ADE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0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Footer and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D02F481-44F2-3141-BD25-86FBBBD6C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52F3B-8147-094D-9ED7-AE6361F6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9704" y="684813"/>
            <a:ext cx="7295500" cy="1637230"/>
          </a:xfrm>
          <a:prstGeom prst="rect">
            <a:avLst/>
          </a:prstGeom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7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3CB607-E2B7-3C41-95A1-A8ECAD3722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5888B-5DC5-BF48-ABE7-17DB8064A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1532097-9F56-6B42-BA4D-DA58D7D4B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88E58F44-E130-0B41-89DF-E7C2603AFC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1B9A83BB-087B-C246-BBF9-3BAB33E9E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78EAAED6-8CF0-124B-8BC4-9AE716684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9B15B3C-87AA-F44C-A2B8-A7BE01C4A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BAE9FFF7-A43C-9443-B6EF-DAAFBCD46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D595D02D-E670-EA4C-B905-CDDEAAD67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5B1CC0-1FA1-564A-8C09-9A6597D0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740" y="-3408704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62E0CB2-3271-FE49-9BEA-C958E33CA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A942F-2633-4346-B1E7-C868AF92F8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26" y="870794"/>
            <a:ext cx="3915049" cy="1255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15C81A-D9F6-D94E-86D6-7EC345D0C7C9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D8CDE-84C4-C242-AAE7-93D5BD88A7F9}"/>
              </a:ext>
            </a:extLst>
          </p:cNvPr>
          <p:cNvSpPr txBox="1"/>
          <p:nvPr userDrawn="1"/>
        </p:nvSpPr>
        <p:spPr>
          <a:xfrm>
            <a:off x="2365135" y="6114658"/>
            <a:ext cx="574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</p:spTree>
    <p:extLst>
      <p:ext uri="{BB962C8B-B14F-4D97-AF65-F5344CB8AC3E}">
        <p14:creationId xmlns:p14="http://schemas.microsoft.com/office/powerpoint/2010/main" val="180138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5DA1E-17B2-3E45-A84F-2E48CD4F3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E3E61D8-9C10-984A-B122-F8836BE25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02" y="870794"/>
            <a:ext cx="3915051" cy="1255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4BDE2F7-30DA-3B40-9BBF-D75C5F1720E8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E06B245E-DA73-BC46-AEFE-26E269DFB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F134088F-A77B-2C49-96E5-319B58A460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9DEF449-43A5-D14E-B1EE-060CCA6C89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5BF36FA1-0D2E-F545-8969-7EF5265C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A5197F5E-0847-974D-AA74-0BDB3B170A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46651819-7369-EF4C-A4C7-1A55D06D5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DF639B-6E37-4543-9FB5-49CCA97A7BBD}"/>
              </a:ext>
            </a:extLst>
          </p:cNvPr>
          <p:cNvSpPr txBox="1"/>
          <p:nvPr userDrawn="1"/>
        </p:nvSpPr>
        <p:spPr>
          <a:xfrm>
            <a:off x="2343364" y="6158200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0A4BCF71-952A-424D-8504-242DF84E3D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78AFC8-B701-2641-B1E8-DFE1B3996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740" y="-3393714"/>
            <a:ext cx="6261100" cy="62611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A0E9415-1421-604A-A66E-F6D6041D56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4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04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2"/>
            <a:ext cx="1121664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4586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7680" y="1611314"/>
            <a:ext cx="11216640" cy="4734292"/>
          </a:xfrm>
          <a:prstGeom prst="rect">
            <a:avLst/>
          </a:prstGeom>
        </p:spPr>
        <p:txBody>
          <a:bodyPr lIns="0" tIns="0" rIns="0" bIns="0"/>
          <a:lstStyle>
            <a:lvl1pPr marL="0" indent="-18287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189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640064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 sz="1600" baseline="0">
                <a:solidFill>
                  <a:schemeClr val="tx1"/>
                </a:solidFill>
              </a:defRPr>
            </a:lvl3pPr>
            <a:lvl4pPr marL="914377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1188690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463003" indent="-22859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6pPr>
            <a:lvl7pPr marL="1737317">
              <a:spcBef>
                <a:spcPts val="0"/>
              </a:spcBef>
              <a:spcAft>
                <a:spcPts val="600"/>
              </a:spcAft>
              <a:defRPr sz="16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2"/>
            <a:ext cx="1121664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837690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" y="295683"/>
            <a:ext cx="11216640" cy="124419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5"/>
          </p:nvPr>
        </p:nvSpPr>
        <p:spPr>
          <a:xfrm>
            <a:off x="487680" y="1611314"/>
            <a:ext cx="11216640" cy="4734292"/>
          </a:xfrm>
          <a:prstGeom prst="rect">
            <a:avLst/>
          </a:prstGeom>
        </p:spPr>
        <p:txBody>
          <a:bodyPr lIns="0" tIns="0" rIns="0" bIns="0"/>
          <a:lstStyle>
            <a:lvl1pPr marL="0" indent="-18287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189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640064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◦"/>
              <a:defRPr sz="1600" baseline="0">
                <a:solidFill>
                  <a:schemeClr val="tx1"/>
                </a:solidFill>
              </a:defRPr>
            </a:lvl3pPr>
            <a:lvl4pPr marL="914377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1188690" indent="-20319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1463003" indent="-22859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6pPr>
            <a:lvl7pPr marL="1737317">
              <a:spcBef>
                <a:spcPts val="0"/>
              </a:spcBef>
              <a:spcAft>
                <a:spcPts val="600"/>
              </a:spcAft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1762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7681" y="295683"/>
            <a:ext cx="7193280" cy="12435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7681" y="1611314"/>
            <a:ext cx="7193280" cy="4735487"/>
          </a:xfrm>
        </p:spPr>
        <p:txBody>
          <a:bodyPr/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594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103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7680" y="1611313"/>
            <a:ext cx="11216640" cy="473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45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1"/>
            <a:ext cx="1121664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7680" y="1611313"/>
            <a:ext cx="11216640" cy="4734292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39944" y="2245558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D92E71B-9E06-8045-B240-34FC0C6E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148982" y="-3539394"/>
            <a:ext cx="6261100" cy="6261100"/>
          </a:xfrm>
          <a:prstGeom prst="rect">
            <a:avLst/>
          </a:prstGeom>
        </p:spPr>
      </p:pic>
      <p:sp>
        <p:nvSpPr>
          <p:cNvPr id="31" name="SmartArt Placeholder 22">
            <a:extLst>
              <a:ext uri="{FF2B5EF4-FFF2-40B4-BE49-F238E27FC236}">
                <a16:creationId xmlns:a16="http://schemas.microsoft.com/office/drawing/2014/main" id="{49E6D601-9B1F-A245-BE8E-898F1F7878F2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676023" y="888106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3AF7F94-7811-6D4C-8683-FAA7EB9F3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719" y="1178123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F0387D-18AE-D246-BA8C-B1B0BA6BBD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6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1"/>
            <a:ext cx="1121664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360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7680" y="295683"/>
            <a:ext cx="7193280" cy="12435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7680" y="1611313"/>
            <a:ext cx="7193280" cy="4735487"/>
          </a:xfr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00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1"/>
            <a:ext cx="1121664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87680" y="1611313"/>
            <a:ext cx="5486400" cy="4735487"/>
          </a:xfrm>
        </p:spPr>
        <p:txBody>
          <a:bodyPr/>
          <a:lstStyle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217920" y="1611313"/>
            <a:ext cx="5486400" cy="4735487"/>
          </a:xfrm>
        </p:spPr>
        <p:txBody>
          <a:bodyPr/>
          <a:lstStyle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65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54864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1"/>
            <a:ext cx="548640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80" y="1611313"/>
            <a:ext cx="5486400" cy="473378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91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1"/>
            <a:ext cx="11216640" cy="766749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80" y="1611313"/>
            <a:ext cx="5486400" cy="473378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2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edium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538127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440235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402790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1782208"/>
            <a:ext cx="10972800" cy="1143000"/>
          </a:xfrm>
        </p:spPr>
        <p:txBody>
          <a:bodyPr/>
          <a:lstStyle>
            <a:lvl1pPr>
              <a:defRPr sz="6000" baseline="0">
                <a:solidFill>
                  <a:schemeClr val="accent2"/>
                </a:solidFill>
              </a:defRPr>
            </a:lvl1pPr>
            <a:lvl2pPr>
              <a:defRPr sz="6000">
                <a:solidFill>
                  <a:schemeClr val="accent2"/>
                </a:solidFill>
              </a:defRPr>
            </a:lvl2pPr>
            <a:lvl3pPr>
              <a:defRPr sz="6000">
                <a:solidFill>
                  <a:schemeClr val="accent2"/>
                </a:solidFill>
              </a:defRPr>
            </a:lvl3pPr>
            <a:lvl4pPr>
              <a:defRPr sz="6000">
                <a:solidFill>
                  <a:schemeClr val="accent2"/>
                </a:solidFill>
              </a:defRPr>
            </a:lvl4pPr>
            <a:lvl5pPr>
              <a:defRPr sz="6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503789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1818068"/>
            <a:ext cx="3748097" cy="3007406"/>
          </a:xfr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  <a:lvl2pPr>
              <a:defRPr sz="4800">
                <a:solidFill>
                  <a:schemeClr val="accent2"/>
                </a:solidFill>
              </a:defRPr>
            </a:lvl2pPr>
            <a:lvl3pPr>
              <a:defRPr sz="4800">
                <a:solidFill>
                  <a:schemeClr val="accent2"/>
                </a:solidFill>
              </a:defRPr>
            </a:lvl3pPr>
            <a:lvl4pPr>
              <a:defRPr sz="4800">
                <a:solidFill>
                  <a:schemeClr val="accent2"/>
                </a:solidFill>
              </a:defRPr>
            </a:lvl4pPr>
            <a:lvl5pPr>
              <a:defRPr sz="4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111956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39944" y="2245558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148982" y="-3539394"/>
            <a:ext cx="6261100" cy="6261100"/>
          </a:xfrm>
          <a:prstGeom prst="rect">
            <a:avLst/>
          </a:prstGeom>
        </p:spPr>
      </p:pic>
      <p:sp>
        <p:nvSpPr>
          <p:cNvPr id="31" name="SmartArt Placeholder 22">
            <a:extLst>
              <a:ext uri="{FF2B5EF4-FFF2-40B4-BE49-F238E27FC236}">
                <a16:creationId xmlns:a16="http://schemas.microsoft.com/office/drawing/2014/main" id="{49E6D601-9B1F-A245-BE8E-898F1F7878F2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1459" y="2815914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3AF7F94-7811-6D4C-8683-FAA7EB9F3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8155" y="3105931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FA90CB-2071-2341-8298-01368529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5EB0BCA-0857-4443-A079-118344685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0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Medium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7681" y="319067"/>
            <a:ext cx="9126791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546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7681" y="319067"/>
            <a:ext cx="9126791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816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7681" y="319067"/>
            <a:ext cx="9126791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82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ild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_PRI_RGB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6" y="3904489"/>
            <a:ext cx="22944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3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383" y="5946880"/>
            <a:ext cx="1371600" cy="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67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AE27F-3901-E645-A050-04D292BC5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87" y="3741414"/>
            <a:ext cx="6261100" cy="6261100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5D88603-6CF0-554D-A01B-4DB487C12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9555" y="2060430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EBD1C-9E2A-5F44-A475-20AEE0BE1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26284B5-FD9E-674B-931D-213871FA1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47664"/>
            <a:ext cx="6172200" cy="6184900"/>
          </a:xfrm>
          <a:prstGeom prst="rect">
            <a:avLst/>
          </a:prstGeom>
        </p:spPr>
      </p:pic>
      <p:sp>
        <p:nvSpPr>
          <p:cNvPr id="27" name="SmartArt Placeholder 22">
            <a:extLst>
              <a:ext uri="{FF2B5EF4-FFF2-40B4-BE49-F238E27FC236}">
                <a16:creationId xmlns:a16="http://schemas.microsoft.com/office/drawing/2014/main" id="{24682560-C988-C447-94DB-D056433DFE73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10162827" y="1770413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9E15FB48-D55E-A04D-BBCE-7829E532A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59523" y="2060430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B5320-E0BF-EF41-978E-FD04E7F95C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7" y="350630"/>
            <a:ext cx="5467231" cy="175298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E67348-07E2-E341-BE1C-6892ADE15B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95266" y="2856393"/>
            <a:ext cx="3411763" cy="2997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dirty="0"/>
              <a:t>Tagline Artwork</a:t>
            </a:r>
          </a:p>
        </p:txBody>
      </p:sp>
    </p:spTree>
    <p:extLst>
      <p:ext uri="{BB962C8B-B14F-4D97-AF65-F5344CB8AC3E}">
        <p14:creationId xmlns:p14="http://schemas.microsoft.com/office/powerpoint/2010/main" val="4113901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a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9822-7277-9F49-8044-9CB526217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06" y="684813"/>
            <a:ext cx="7295496" cy="163723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54D36A9A-B2B2-C54E-A4D4-4408962119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C5F3FD1-41B9-C648-BB05-BBFC4D86E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96513-CFC8-EF42-B9EB-5CFD237C4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8C4901-D408-9D47-BE82-31649F1D8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9" name="SmartArt Placeholder 22">
            <a:extLst>
              <a:ext uri="{FF2B5EF4-FFF2-40B4-BE49-F238E27FC236}">
                <a16:creationId xmlns:a16="http://schemas.microsoft.com/office/drawing/2014/main" id="{05152543-AB4F-FE40-AD74-7B2B818D7921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2CC99A9-2C21-684B-B7D1-5C878FA0D3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D4A15F-2C3F-3E4A-BACC-47AC1CFAB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677C7FF-1011-2D4B-981E-A437088E70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4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52F3B-8147-094D-9ED7-AE6361F64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04" y="684813"/>
            <a:ext cx="7295500" cy="1637230"/>
          </a:xfrm>
          <a:prstGeom prst="rect">
            <a:avLst/>
          </a:prstGeom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0A8DA-191C-1641-A3C4-931728EBE7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0" y="690796"/>
            <a:ext cx="7480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0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, Text, Ic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30B98-9502-A84D-A2AA-98FC7A7D1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1FA2E2-7654-FD4A-B68E-7556E8EBD8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15725-BB28-0841-8CB1-3B304DB1F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89" y="1788906"/>
            <a:ext cx="5964238" cy="100193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1B08A85-57C6-004F-9D30-EBF7C6AF4D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2311" y="1788906"/>
            <a:ext cx="3724275" cy="3494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48A37F-3911-8440-9AD5-7799F6E9A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22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9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21474" y="2284413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133992" y="-3016250"/>
            <a:ext cx="6261100" cy="6261100"/>
          </a:xfrm>
          <a:prstGeom prst="rect">
            <a:avLst/>
          </a:prstGeom>
        </p:spPr>
      </p:pic>
      <p:sp>
        <p:nvSpPr>
          <p:cNvPr id="15" name="SmartArt Placeholder 22">
            <a:extLst>
              <a:ext uri="{FF2B5EF4-FFF2-40B4-BE49-F238E27FC236}">
                <a16:creationId xmlns:a16="http://schemas.microsoft.com/office/drawing/2014/main" id="{21323567-CE27-4745-91D1-66CCE26133AA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7029948" y="4464772"/>
            <a:ext cx="1049874" cy="1049873"/>
          </a:xfrm>
          <a:prstGeom prst="ellipse">
            <a:avLst/>
          </a:prstGeom>
          <a:solidFill>
            <a:srgbClr val="655DC6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7E2E4FE-1615-FB47-A593-F60E90C6D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6644" y="4754789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FCBC0B-1F14-A741-8949-FCCD5EAD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523B381-BA0E-F845-B933-C4055607A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0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3CB607-E2B7-3C41-95A1-A8ECAD3722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5888B-5DC5-BF48-ABE7-17DB8064A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1532097-9F56-6B42-BA4D-DA58D7D4B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88E58F44-E130-0B41-89DF-E7C2603AFC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1B9A83BB-087B-C246-BBF9-3BAB33E9E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78EAAED6-8CF0-124B-8BC4-9AE716684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9B15B3C-87AA-F44C-A2B8-A7BE01C4A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BAE9FFF7-A43C-9443-B6EF-DAAFBCD46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D595D02D-E670-EA4C-B905-CDDEAAD67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5B1CC0-1FA1-564A-8C09-9A6597D0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740" y="-3408704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62E0CB2-3271-FE49-9BEA-C958E33CA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A942F-2633-4346-B1E7-C868AF92F8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26" y="870794"/>
            <a:ext cx="3915049" cy="1255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15C81A-D9F6-D94E-86D6-7EC345D0C7C9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champshealth.org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D8CDE-84C4-C242-AAE7-93D5BD88A7F9}"/>
              </a:ext>
            </a:extLst>
          </p:cNvPr>
          <p:cNvSpPr txBox="1"/>
          <p:nvPr userDrawn="1"/>
        </p:nvSpPr>
        <p:spPr>
          <a:xfrm>
            <a:off x="2365135" y="6114658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</p:spTree>
    <p:extLst>
      <p:ext uri="{BB962C8B-B14F-4D97-AF65-F5344CB8AC3E}">
        <p14:creationId xmlns:p14="http://schemas.microsoft.com/office/powerpoint/2010/main" val="393959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5DA1E-17B2-3E45-A84F-2E48CD4F3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E3E61D8-9C10-984A-B122-F8836BE25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02" y="870794"/>
            <a:ext cx="3915051" cy="1255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4BDE2F7-30DA-3B40-9BBF-D75C5F1720E8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E06B245E-DA73-BC46-AEFE-26E269DFB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F134088F-A77B-2C49-96E5-319B58A460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9DEF449-43A5-D14E-B1EE-060CCA6C89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5BF36FA1-0D2E-F545-8969-7EF5265C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A5197F5E-0847-974D-AA74-0BDB3B170A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46651819-7369-EF4C-A4C7-1A55D06D5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DF639B-6E37-4543-9FB5-49CCA97A7BBD}"/>
              </a:ext>
            </a:extLst>
          </p:cNvPr>
          <p:cNvSpPr txBox="1"/>
          <p:nvPr userDrawn="1"/>
        </p:nvSpPr>
        <p:spPr>
          <a:xfrm>
            <a:off x="2343364" y="6158200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9C2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0A4BCF71-952A-424D-8504-242DF84E3D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78AFC8-B701-2641-B1E8-DFE1B3996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740" y="-3393714"/>
            <a:ext cx="6261100" cy="62611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A0E9415-1421-604A-A66E-F6D6041D56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3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41"/>
            <a:ext cx="12192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154" y="1279198"/>
            <a:ext cx="1113461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1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2000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872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52" y="381001"/>
            <a:ext cx="10364450" cy="761133"/>
          </a:xfrm>
          <a:noFill/>
          <a:ln>
            <a:noFill/>
          </a:ln>
        </p:spPr>
        <p:txBody>
          <a:bodyPr/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584594" y="1113831"/>
            <a:ext cx="110431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2F0BF1C0-E3EF-1B40-9329-8CC1579B7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25" y="6162357"/>
            <a:ext cx="5283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8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41"/>
            <a:ext cx="12192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154" y="1475750"/>
            <a:ext cx="1113461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2300" b="1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2000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872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52" y="268182"/>
            <a:ext cx="10364450" cy="873952"/>
          </a:xfrm>
          <a:noFill/>
          <a:ln>
            <a:noFill/>
          </a:ln>
        </p:spPr>
        <p:txBody>
          <a:bodyPr/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584594" y="1285611"/>
            <a:ext cx="110431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2F0BF1C0-E3EF-1B40-9329-8CC1579B7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25" y="6162357"/>
            <a:ext cx="5283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5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154" y="1279198"/>
            <a:ext cx="1113461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2300" b="1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2000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872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52" y="268182"/>
            <a:ext cx="10364450" cy="873952"/>
          </a:xfrm>
          <a:noFill/>
          <a:ln>
            <a:noFill/>
          </a:ln>
        </p:spPr>
        <p:txBody>
          <a:bodyPr/>
          <a:lstStyle>
            <a:lvl1pPr algn="l">
              <a:defRPr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584594" y="1020694"/>
            <a:ext cx="110431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01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495545"/>
            <a:ext cx="5106026" cy="4406688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199" y="1495545"/>
            <a:ext cx="5105401" cy="4406688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552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5049" y="1495545"/>
            <a:ext cx="0" cy="4205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FDAE7CF-989C-A048-8757-37A7B7DF16CE}"/>
              </a:ext>
            </a:extLst>
          </p:cNvPr>
          <p:cNvSpPr/>
          <p:nvPr userDrawn="1"/>
        </p:nvSpPr>
        <p:spPr>
          <a:xfrm>
            <a:off x="0" y="5902241"/>
            <a:ext cx="12192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5AE96D8-836F-DF47-BA88-3EDA605C5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776" y="432774"/>
            <a:ext cx="10364450" cy="873952"/>
          </a:xfrm>
          <a:noFill/>
          <a:ln>
            <a:noFill/>
          </a:ln>
        </p:spPr>
        <p:txBody>
          <a:bodyPr/>
          <a:lstStyle>
            <a:lvl1pPr algn="l">
              <a:defRPr b="1" i="0" cap="none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050F71-E449-CC44-A699-2B5EB130EB9B}"/>
              </a:ext>
            </a:extLst>
          </p:cNvPr>
          <p:cNvCxnSpPr/>
          <p:nvPr userDrawn="1"/>
        </p:nvCxnSpPr>
        <p:spPr>
          <a:xfrm>
            <a:off x="913776" y="1258438"/>
            <a:ext cx="103644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966EA86-2768-A74A-9BBA-2CD0EB05B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25" y="6162357"/>
            <a:ext cx="5283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0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199" y="1495545"/>
            <a:ext cx="5105401" cy="4406688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6432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40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48D36F-11FE-0D48-809E-C97306CF1D17}"/>
              </a:ext>
            </a:extLst>
          </p:cNvPr>
          <p:cNvSpPr/>
          <p:nvPr userDrawn="1"/>
        </p:nvSpPr>
        <p:spPr>
          <a:xfrm>
            <a:off x="0" y="5902241"/>
            <a:ext cx="12192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6310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61AAC2D-DD1E-CA47-8FF1-BF888C45B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52" y="268182"/>
            <a:ext cx="10364450" cy="873952"/>
          </a:xfrm>
          <a:noFill/>
          <a:ln>
            <a:noFill/>
          </a:ln>
        </p:spPr>
        <p:txBody>
          <a:bodyPr/>
          <a:lstStyle>
            <a:lvl1pPr algn="l">
              <a:defRPr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9A7807-1E9F-2645-B1AD-BE7B1326AC20}"/>
              </a:ext>
            </a:extLst>
          </p:cNvPr>
          <p:cNvCxnSpPr>
            <a:cxnSpLocks/>
          </p:cNvCxnSpPr>
          <p:nvPr userDrawn="1"/>
        </p:nvCxnSpPr>
        <p:spPr>
          <a:xfrm>
            <a:off x="584594" y="1020694"/>
            <a:ext cx="110431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B64EAA3-217C-B34A-8AD9-DD9C77E82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25" y="6162357"/>
            <a:ext cx="5283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9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872" y="6326141"/>
            <a:ext cx="764217" cy="2508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BFBA3-C2E9-154A-A394-8653DE55C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800"/>
          </a:p>
        </p:txBody>
      </p:sp>
    </p:spTree>
    <p:extLst>
      <p:ext uri="{BB962C8B-B14F-4D97-AF65-F5344CB8AC3E}">
        <p14:creationId xmlns:p14="http://schemas.microsoft.com/office/powerpoint/2010/main" val="3815050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43BC92-4969-DE4F-B6BE-94D8903D1143}"/>
              </a:ext>
            </a:extLst>
          </p:cNvPr>
          <p:cNvSpPr/>
          <p:nvPr userDrawn="1"/>
        </p:nvSpPr>
        <p:spPr>
          <a:xfrm>
            <a:off x="0" y="1"/>
            <a:ext cx="12192000" cy="685800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37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92BB3B-8222-CE47-9172-A6C8DA5BB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1947" y="2955856"/>
            <a:ext cx="8109099" cy="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ext, Inserts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EBC19-FD13-1345-8CF7-379EE909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B935B59-DDD9-5342-B0C9-1B5859594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6B993F-F1F5-CB4C-8413-A500F82F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F50231-0A9B-4C4C-BEEA-308E367A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00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52F3B-8147-094D-9ED7-AE6361F64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04" y="684813"/>
            <a:ext cx="7295500" cy="1637230"/>
          </a:xfrm>
          <a:prstGeom prst="rect">
            <a:avLst/>
          </a:prstGeom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7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, Text, Inserts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EBC19-FD13-1345-8CF7-379EE909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77"/>
              </a:defRPr>
            </a:lvl1pPr>
            <a:lvl2pPr>
              <a:defRPr b="0" i="0">
                <a:latin typeface="Lato" panose="020F0502020204030203" pitchFamily="34" charset="77"/>
              </a:defRPr>
            </a:lvl2pPr>
            <a:lvl3pPr>
              <a:defRPr b="0" i="0">
                <a:latin typeface="Lato" panose="020F0502020204030203" pitchFamily="34" charset="77"/>
              </a:defRPr>
            </a:lvl3pPr>
            <a:lvl4pPr>
              <a:defRPr b="0" i="0">
                <a:latin typeface="Lato" panose="020F0502020204030203" pitchFamily="34" charset="77"/>
              </a:defRPr>
            </a:lvl4pPr>
            <a:lvl5pPr>
              <a:defRPr b="0" i="0"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B935B59-DDD9-5342-B0C9-1B5859594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6B993F-F1F5-CB4C-8413-A500F82FE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F50231-0A9B-4C4C-BEEA-308E367A2E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387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, Text, Ic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30B98-9502-A84D-A2AA-98FC7A7D1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1FA2E2-7654-FD4A-B68E-7556E8EBD8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15725-BB28-0841-8CB1-3B304DB1F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89" y="1788906"/>
            <a:ext cx="5964238" cy="1001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1B08A85-57C6-004F-9D30-EBF7C6AF4D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2311" y="1788906"/>
            <a:ext cx="3724275" cy="3494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48A37F-3911-8440-9AD5-7799F6E9A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22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617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, Footer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0D960-A93E-6043-879C-CCC4A4A6B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33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1C5BE7-C9F2-1045-9292-D05879627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E21B8-DD2B-4049-BA21-23F8F9ADE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5DA1E-17B2-3E45-A84F-2E48CD4F3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E3E61D8-9C10-984A-B122-F8836BE25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02" y="870794"/>
            <a:ext cx="3915051" cy="1255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4BDE2F7-30DA-3B40-9BBF-D75C5F1720E8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E06B245E-DA73-BC46-AEFE-26E269DFB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F134088F-A77B-2C49-96E5-319B58A460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9DEF449-43A5-D14E-B1EE-060CCA6C89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5BF36FA1-0D2E-F545-8969-7EF5265C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A5197F5E-0847-974D-AA74-0BDB3B170A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46651819-7369-EF4C-A4C7-1A55D06D5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DF639B-6E37-4543-9FB5-49CCA97A7BBD}"/>
              </a:ext>
            </a:extLst>
          </p:cNvPr>
          <p:cNvSpPr txBox="1"/>
          <p:nvPr userDrawn="1"/>
        </p:nvSpPr>
        <p:spPr>
          <a:xfrm>
            <a:off x="2343364" y="6158200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CHAMPS contact us at info@champshealth.org 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0A4BCF71-952A-424D-8504-242DF84E3D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78AFC8-B701-2641-B1E8-DFE1B3996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740" y="-3393714"/>
            <a:ext cx="6261100" cy="62611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A0E9415-1421-604A-A66E-F6D6041D56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8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2A9A-8697-4847-9A6C-27CBE3B8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0A91-8125-214B-B67E-7A2EDABD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9914-D087-1844-AE52-05E8BE3A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3C57-CAC6-6C4A-AF33-0CED3B68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8353-5096-7047-9823-F6597CFE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C9F7-7C2F-4636-917F-6D79B76C8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ext, Inserts and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820165-E5BF-6144-970B-B2F8C8A9B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559" y="350549"/>
            <a:ext cx="11405047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58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ext, Ic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30B98-9502-A84D-A2AA-98FC7A7D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1FA2E2-7654-FD4A-B68E-7556E8EBD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15725-BB28-0841-8CB1-3B304DB1F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89" y="1788906"/>
            <a:ext cx="5964238" cy="1001936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1B08A85-57C6-004F-9D30-EBF7C6AF4D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2311" y="1788906"/>
            <a:ext cx="3724275" cy="3494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48A37F-3911-8440-9AD5-7799F6E9A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22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33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5F638E-F802-9044-B2EC-3495C534CB8E}"/>
              </a:ext>
            </a:extLst>
          </p:cNvPr>
          <p:cNvSpPr/>
          <p:nvPr/>
        </p:nvSpPr>
        <p:spPr>
          <a:xfrm>
            <a:off x="0" y="6246796"/>
            <a:ext cx="12192000" cy="611205"/>
          </a:xfrm>
          <a:prstGeom prst="rect">
            <a:avLst/>
          </a:prstGeom>
          <a:solidFill>
            <a:srgbClr val="D0CFCD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42DD5-B09E-8C4A-82A4-924E7CC0FE43}"/>
              </a:ext>
            </a:extLst>
          </p:cNvPr>
          <p:cNvPicPr>
            <a:picLocks noChangeAspect="1"/>
          </p:cNvPicPr>
          <p:nvPr/>
        </p:nvPicPr>
        <p:blipFill>
          <a:blip r:embed="rId77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A3E10E-8481-334E-9521-67558E8D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85F4D-5DF2-0B4E-B5BC-A281CB473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4" r:id="rId18"/>
    <p:sldLayoutId id="2147483673" r:id="rId19"/>
    <p:sldLayoutId id="2147483699" r:id="rId20"/>
    <p:sldLayoutId id="2147483685" r:id="rId21"/>
    <p:sldLayoutId id="2147483686" r:id="rId22"/>
    <p:sldLayoutId id="2147483687" r:id="rId23"/>
    <p:sldLayoutId id="2147483688" r:id="rId24"/>
    <p:sldLayoutId id="2147483692" r:id="rId25"/>
    <p:sldLayoutId id="2147483674" r:id="rId26"/>
    <p:sldLayoutId id="2147483694" r:id="rId27"/>
    <p:sldLayoutId id="2147483689" r:id="rId28"/>
    <p:sldLayoutId id="2147483691" r:id="rId29"/>
    <p:sldLayoutId id="2147483690" r:id="rId30"/>
    <p:sldLayoutId id="2147483678" r:id="rId31"/>
    <p:sldLayoutId id="2147483712" r:id="rId32"/>
    <p:sldLayoutId id="2147483746" r:id="rId33"/>
    <p:sldLayoutId id="2147483747" r:id="rId34"/>
    <p:sldLayoutId id="2147483748" r:id="rId35"/>
    <p:sldLayoutId id="2147483749" r:id="rId36"/>
    <p:sldLayoutId id="2147483751" r:id="rId37"/>
    <p:sldLayoutId id="2147483769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8" r:id="rId45"/>
    <p:sldLayoutId id="2147483779" r:id="rId46"/>
    <p:sldLayoutId id="2147483780" r:id="rId47"/>
    <p:sldLayoutId id="2147483781" r:id="rId48"/>
    <p:sldLayoutId id="2147483782" r:id="rId49"/>
    <p:sldLayoutId id="2147483783" r:id="rId50"/>
    <p:sldLayoutId id="2147483784" r:id="rId51"/>
    <p:sldLayoutId id="2147483785" r:id="rId52"/>
    <p:sldLayoutId id="2147483786" r:id="rId53"/>
    <p:sldLayoutId id="2147483787" r:id="rId54"/>
    <p:sldLayoutId id="2147483789" r:id="rId55"/>
    <p:sldLayoutId id="2147483790" r:id="rId56"/>
    <p:sldLayoutId id="2147483791" r:id="rId57"/>
    <p:sldLayoutId id="2147483792" r:id="rId58"/>
    <p:sldLayoutId id="2147483798" r:id="rId59"/>
    <p:sldLayoutId id="2147483805" r:id="rId60"/>
    <p:sldLayoutId id="2147483806" r:id="rId61"/>
    <p:sldLayoutId id="2147483829" r:id="rId62"/>
    <p:sldLayoutId id="2147483830" r:id="rId63"/>
    <p:sldLayoutId id="2147483831" r:id="rId64"/>
    <p:sldLayoutId id="2147483833" r:id="rId65"/>
    <p:sldLayoutId id="2147483834" r:id="rId66"/>
    <p:sldLayoutId id="2147483835" r:id="rId67"/>
    <p:sldLayoutId id="2147483837" r:id="rId68"/>
    <p:sldLayoutId id="2147483838" r:id="rId69"/>
    <p:sldLayoutId id="2147483854" r:id="rId70"/>
    <p:sldLayoutId id="2147483858" r:id="rId71"/>
    <p:sldLayoutId id="2147483860" r:id="rId72"/>
    <p:sldLayoutId id="2147483861" r:id="rId73"/>
    <p:sldLayoutId id="2147483869" r:id="rId74"/>
    <p:sldLayoutId id="2147483895" r:id="rId7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C9C2E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mpshealth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106-41D7-4C4B-859E-873394F21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959" y="3097768"/>
            <a:ext cx="11006081" cy="193852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Malnutrition in under-five child deaths: 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issed diagnoses in Sierra Leone, 2019-2022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5DD75-41F1-4909-9FE0-11BF96C42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7981" y="5036296"/>
            <a:ext cx="6096000" cy="1288304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Erick Kaluma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November 30, 2022</a:t>
            </a:r>
          </a:p>
        </p:txBody>
      </p:sp>
    </p:spTree>
    <p:extLst>
      <p:ext uri="{BB962C8B-B14F-4D97-AF65-F5344CB8AC3E}">
        <p14:creationId xmlns:p14="http://schemas.microsoft.com/office/powerpoint/2010/main" val="181275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3187-6EEE-437D-92EA-7B2DC304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-89397"/>
            <a:ext cx="10515600" cy="1325563"/>
          </a:xfrm>
        </p:spPr>
        <p:txBody>
          <a:bodyPr/>
          <a:lstStyle/>
          <a:p>
            <a:r>
              <a:rPr lang="en-US" dirty="0"/>
              <a:t>CHAMPS methods</a:t>
            </a:r>
          </a:p>
        </p:txBody>
      </p:sp>
      <p:grpSp>
        <p:nvGrpSpPr>
          <p:cNvPr id="4" name="Group 52">
            <a:extLst>
              <a:ext uri="{FF2B5EF4-FFF2-40B4-BE49-F238E27FC236}">
                <a16:creationId xmlns:a16="http://schemas.microsoft.com/office/drawing/2014/main" id="{A7F93013-70C8-48F1-A268-A0EF063FE95C}"/>
              </a:ext>
            </a:extLst>
          </p:cNvPr>
          <p:cNvGrpSpPr>
            <a:grpSpLocks/>
          </p:cNvGrpSpPr>
          <p:nvPr/>
        </p:nvGrpSpPr>
        <p:grpSpPr bwMode="auto">
          <a:xfrm>
            <a:off x="681037" y="1159966"/>
            <a:ext cx="10938194" cy="4973637"/>
            <a:chOff x="812772" y="1025912"/>
            <a:chExt cx="10938950" cy="51112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C5466C-6E78-461E-9462-C0034825FF20}"/>
                </a:ext>
              </a:extLst>
            </p:cNvPr>
            <p:cNvSpPr txBox="1"/>
            <p:nvPr/>
          </p:nvSpPr>
          <p:spPr>
            <a:xfrm>
              <a:off x="5152962" y="1319995"/>
              <a:ext cx="2363129" cy="1423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Lato" panose="020F0502020204030203" pitchFamily="34" charset="77"/>
                </a:rPr>
                <a:t>DeCoDe</a:t>
              </a:r>
              <a:r>
                <a:rPr lang="en-US" sz="2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/>
                </a:rPr>
                <a:t> Panel of experts</a:t>
              </a: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FDF93DA9-D1F7-4E7F-AD1F-844AE9000F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295" y="2887776"/>
              <a:ext cx="8820760" cy="3249378"/>
              <a:chOff x="2260639" y="3319524"/>
              <a:chExt cx="8282635" cy="362677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5E6C4FB-DFFE-4A12-92A6-CF3150DC7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566" y="3950717"/>
                <a:ext cx="6766538" cy="0"/>
              </a:xfrm>
              <a:prstGeom prst="line">
                <a:avLst/>
              </a:prstGeom>
              <a:ln w="889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550307-EC3B-4DB8-AA0C-0B07936F9EBD}"/>
                  </a:ext>
                </a:extLst>
              </p:cNvPr>
              <p:cNvSpPr txBox="1"/>
              <p:nvPr/>
            </p:nvSpPr>
            <p:spPr>
              <a:xfrm>
                <a:off x="5941314" y="5130325"/>
                <a:ext cx="4601960" cy="16831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rgbClr val="7030A0"/>
                    </a:solidFill>
                    <a:latin typeface="Lato" panose="020F0502020204030203" pitchFamily="34" charset="77"/>
                  </a:rPr>
                  <a:t>Pathology Results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77"/>
                  </a:rPr>
                  <a:t>Site pathology report 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77"/>
                  </a:rPr>
                  <a:t>CDC Central Pathology Laboratory:  special stains, immunohistochemistry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77"/>
                  </a:rPr>
                  <a:t>Whole slide images</a:t>
                </a:r>
              </a:p>
            </p:txBody>
          </p:sp>
          <p:grpSp>
            <p:nvGrpSpPr>
              <p:cNvPr id="30" name="Group 15">
                <a:extLst>
                  <a:ext uri="{FF2B5EF4-FFF2-40B4-BE49-F238E27FC236}">
                    <a16:creationId xmlns:a16="http://schemas.microsoft.com/office/drawing/2014/main" id="{38308A13-4C52-4124-8808-E22244BCEA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75720" y="4061092"/>
                <a:ext cx="3015797" cy="972660"/>
                <a:chOff x="4111840" y="5139825"/>
                <a:chExt cx="3161402" cy="1310256"/>
              </a:xfrm>
            </p:grpSpPr>
            <p:sp>
              <p:nvSpPr>
                <p:cNvPr id="43" name="TextBox 28">
                  <a:extLst>
                    <a:ext uri="{FF2B5EF4-FFF2-40B4-BE49-F238E27FC236}">
                      <a16:creationId xmlns:a16="http://schemas.microsoft.com/office/drawing/2014/main" id="{AFA97888-ECE5-4CF6-9E00-AC74D4DA46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0600" y="5303160"/>
                  <a:ext cx="3078581" cy="1046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b="1" dirty="0">
                      <a:solidFill>
                        <a:srgbClr val="7030A0"/>
                      </a:solidFill>
                      <a:latin typeface="Lato" panose="020F0502020204030203" pitchFamily="34" charset="0"/>
                    </a:rPr>
                    <a:t>Molecular Diagnostics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rgbClr val="000000"/>
                      </a:solidFill>
                      <a:latin typeface="Lato" panose="020F0502020204030203" pitchFamily="34" charset="0"/>
                    </a:rPr>
                    <a:t>TAC Results</a:t>
                  </a:r>
                </a:p>
              </p:txBody>
            </p:sp>
            <p:sp>
              <p:nvSpPr>
                <p:cNvPr id="44" name="Rounded Rectangle 29">
                  <a:extLst>
                    <a:ext uri="{FF2B5EF4-FFF2-40B4-BE49-F238E27FC236}">
                      <a16:creationId xmlns:a16="http://schemas.microsoft.com/office/drawing/2014/main" id="{5E90823D-EFAE-411D-9702-FF0F33E68ECE}"/>
                    </a:ext>
                  </a:extLst>
                </p:cNvPr>
                <p:cNvSpPr/>
                <p:nvPr/>
              </p:nvSpPr>
              <p:spPr>
                <a:xfrm>
                  <a:off x="4111840" y="5139825"/>
                  <a:ext cx="3161402" cy="131025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Lato" panose="020F0502020204030203" pitchFamily="34" charset="77"/>
                  </a:endParaRPr>
                </a:p>
              </p:txBody>
            </p:sp>
          </p:grpSp>
          <p:grpSp>
            <p:nvGrpSpPr>
              <p:cNvPr id="31" name="Group 16">
                <a:extLst>
                  <a:ext uri="{FF2B5EF4-FFF2-40B4-BE49-F238E27FC236}">
                    <a16:creationId xmlns:a16="http://schemas.microsoft.com/office/drawing/2014/main" id="{3313E830-CC39-42B7-9D7C-AC0EC980F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2155" y="5161197"/>
                <a:ext cx="3376583" cy="1785104"/>
                <a:chOff x="7743863" y="2699019"/>
                <a:chExt cx="3560065" cy="1785104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9BE7F70-3743-4824-B089-CE6056B186A8}"/>
                    </a:ext>
                  </a:extLst>
                </p:cNvPr>
                <p:cNvSpPr txBox="1"/>
                <p:nvPr/>
              </p:nvSpPr>
              <p:spPr>
                <a:xfrm>
                  <a:off x="7744434" y="2702639"/>
                  <a:ext cx="3560041" cy="178148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7030A0"/>
                      </a:solidFill>
                      <a:latin typeface="Lato" panose="020F0502020204030203" pitchFamily="34" charset="77"/>
                    </a:rPr>
                    <a:t>Other Diagnostics </a:t>
                  </a:r>
                </a:p>
                <a:p>
                  <a:pPr marL="214313" indent="-21431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Lato" panose="020F0502020204030203" pitchFamily="34" charset="77"/>
                    </a:rPr>
                    <a:t>Blood and CSF culture</a:t>
                  </a:r>
                </a:p>
                <a:p>
                  <a:pPr marL="214313" indent="-21431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Lato" panose="020F0502020204030203" pitchFamily="34" charset="77"/>
                    </a:rPr>
                    <a:t>HIV (PCR) </a:t>
                  </a:r>
                </a:p>
                <a:p>
                  <a:pPr marL="214313" indent="-21431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Lato" panose="020F0502020204030203" pitchFamily="34" charset="77"/>
                    </a:rPr>
                    <a:t>TB (GeneXpert) </a:t>
                  </a:r>
                </a:p>
                <a:p>
                  <a:pPr marL="214313" indent="-21431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Lato" panose="020F0502020204030203" pitchFamily="34" charset="77"/>
                    </a:rPr>
                    <a:t>Malaria blood smears and RDT</a:t>
                  </a:r>
                </a:p>
              </p:txBody>
            </p:sp>
            <p:sp>
              <p:nvSpPr>
                <p:cNvPr id="42" name="Rounded Rectangle 27">
                  <a:extLst>
                    <a:ext uri="{FF2B5EF4-FFF2-40B4-BE49-F238E27FC236}">
                      <a16:creationId xmlns:a16="http://schemas.microsoft.com/office/drawing/2014/main" id="{A01DB93F-FB3F-48F1-AD48-02C2046E2FAE}"/>
                    </a:ext>
                  </a:extLst>
                </p:cNvPr>
                <p:cNvSpPr/>
                <p:nvPr/>
              </p:nvSpPr>
              <p:spPr>
                <a:xfrm>
                  <a:off x="7768011" y="2740579"/>
                  <a:ext cx="3465735" cy="163489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Lato" panose="020F0502020204030203" pitchFamily="34" charset="77"/>
                  </a:endParaRPr>
                </a:p>
              </p:txBody>
            </p:sp>
          </p:grpSp>
          <p:sp>
            <p:nvSpPr>
              <p:cNvPr id="32" name="Rounded Rectangle 17">
                <a:extLst>
                  <a:ext uri="{FF2B5EF4-FFF2-40B4-BE49-F238E27FC236}">
                    <a16:creationId xmlns:a16="http://schemas.microsoft.com/office/drawing/2014/main" id="{1120AD19-C2B2-46AA-BE83-92617C1B35C0}"/>
                  </a:ext>
                </a:extLst>
              </p:cNvPr>
              <p:cNvSpPr/>
              <p:nvPr/>
            </p:nvSpPr>
            <p:spPr>
              <a:xfrm>
                <a:off x="5854850" y="5188961"/>
                <a:ext cx="4554256" cy="164351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Lato" panose="020F0502020204030203" pitchFamily="34" charset="77"/>
                </a:endParaRPr>
              </a:p>
            </p:txBody>
          </p:sp>
          <p:grpSp>
            <p:nvGrpSpPr>
              <p:cNvPr id="33" name="Group 18">
                <a:extLst>
                  <a:ext uri="{FF2B5EF4-FFF2-40B4-BE49-F238E27FC236}">
                    <a16:creationId xmlns:a16="http://schemas.microsoft.com/office/drawing/2014/main" id="{1097F76D-6EC4-4A25-95A4-289D07F81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4419" y="4044496"/>
                <a:ext cx="3195170" cy="1183431"/>
                <a:chOff x="4164265" y="1216367"/>
                <a:chExt cx="3187208" cy="1319005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75256ED-85FF-4357-8CEC-8CF242C9D6E3}"/>
                    </a:ext>
                  </a:extLst>
                </p:cNvPr>
                <p:cNvSpPr txBox="1"/>
                <p:nvPr/>
              </p:nvSpPr>
              <p:spPr>
                <a:xfrm>
                  <a:off x="4212488" y="1238706"/>
                  <a:ext cx="3052893" cy="129744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7030A0"/>
                      </a:solidFill>
                      <a:latin typeface="Lato" panose="020F0502020204030203" pitchFamily="34" charset="77"/>
                    </a:rPr>
                    <a:t>MITS Collection Data</a:t>
                  </a:r>
                </a:p>
                <a:p>
                  <a:pPr marL="214313" indent="-214313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Lato" panose="020F0502020204030203" pitchFamily="34" charset="77"/>
                    </a:rPr>
                    <a:t>Anthropometrics </a:t>
                  </a:r>
                </a:p>
                <a:p>
                  <a:pPr marL="214313" indent="-214313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Lato" panose="020F0502020204030203" pitchFamily="34" charset="77"/>
                    </a:rPr>
                    <a:t>Photographs </a:t>
                  </a:r>
                </a:p>
                <a:p>
                  <a:pPr marL="214313" indent="-21431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Lato" panose="020F0502020204030203" pitchFamily="34" charset="77"/>
                  </a:endParaRPr>
                </a:p>
              </p:txBody>
            </p:sp>
            <p:sp>
              <p:nvSpPr>
                <p:cNvPr id="40" name="Rounded Rectangle 25">
                  <a:extLst>
                    <a:ext uri="{FF2B5EF4-FFF2-40B4-BE49-F238E27FC236}">
                      <a16:creationId xmlns:a16="http://schemas.microsoft.com/office/drawing/2014/main" id="{BF065222-247A-487D-B381-3CEF7D54DA2F}"/>
                    </a:ext>
                  </a:extLst>
                </p:cNvPr>
                <p:cNvSpPr/>
                <p:nvPr/>
              </p:nvSpPr>
              <p:spPr>
                <a:xfrm>
                  <a:off x="4164903" y="1215641"/>
                  <a:ext cx="3186727" cy="120326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Lato" panose="020F0502020204030203" pitchFamily="34" charset="77"/>
                  </a:endParaRPr>
                </a:p>
              </p:txBody>
            </p: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0AA9A26-DADA-494F-BA6C-0F794A932E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6245" y="3319524"/>
                <a:ext cx="0" cy="631194"/>
              </a:xfrm>
              <a:prstGeom prst="straightConnector1">
                <a:avLst/>
              </a:prstGeom>
              <a:ln w="101600">
                <a:solidFill>
                  <a:srgbClr val="7030A0"/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17B2FEA-D17E-4D67-A641-401EACB092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15251" y="4004180"/>
                <a:ext cx="13416" cy="927820"/>
              </a:xfrm>
              <a:prstGeom prst="line">
                <a:avLst/>
              </a:prstGeom>
              <a:ln w="889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E9A9252-E27C-4DE0-820D-DCEFDC33EF6C}"/>
                  </a:ext>
                </a:extLst>
              </p:cNvPr>
              <p:cNvCxnSpPr/>
              <p:nvPr/>
            </p:nvCxnSpPr>
            <p:spPr>
              <a:xfrm flipV="1">
                <a:off x="10500043" y="4932000"/>
                <a:ext cx="10435" cy="1653865"/>
              </a:xfrm>
              <a:prstGeom prst="line">
                <a:avLst/>
              </a:prstGeom>
              <a:ln w="889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957C150-FD18-42EA-9726-E5D4B25DC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8852" y="4887161"/>
                <a:ext cx="1544422" cy="0"/>
              </a:xfrm>
              <a:prstGeom prst="line">
                <a:avLst/>
              </a:prstGeom>
              <a:ln w="889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6B60310-809F-46EF-8C19-0DED3B8224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0639" y="3978311"/>
                <a:ext cx="0" cy="2635147"/>
              </a:xfrm>
              <a:prstGeom prst="line">
                <a:avLst/>
              </a:prstGeom>
              <a:ln w="889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6C1557F9-22BE-4897-A69E-75C8C8F0B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772" y="1025912"/>
              <a:ext cx="3872182" cy="2201790"/>
              <a:chOff x="482363" y="1241413"/>
              <a:chExt cx="4124308" cy="2457516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04993E5-0616-4ACF-8B8A-2C7A874CEE5D}"/>
                  </a:ext>
                </a:extLst>
              </p:cNvPr>
              <p:cNvCxnSpPr/>
              <p:nvPr/>
            </p:nvCxnSpPr>
            <p:spPr>
              <a:xfrm flipV="1">
                <a:off x="3931968" y="2220970"/>
                <a:ext cx="674703" cy="10347"/>
              </a:xfrm>
              <a:prstGeom prst="straightConnector1">
                <a:avLst/>
              </a:prstGeom>
              <a:ln w="101600">
                <a:solidFill>
                  <a:srgbClr val="1863A8"/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32">
                <a:extLst>
                  <a:ext uri="{FF2B5EF4-FFF2-40B4-BE49-F238E27FC236}">
                    <a16:creationId xmlns:a16="http://schemas.microsoft.com/office/drawing/2014/main" id="{8CB6828A-DAC9-4754-8196-14C0A249E2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363" y="1241413"/>
                <a:ext cx="3407331" cy="2457516"/>
                <a:chOff x="482363" y="1241413"/>
                <a:chExt cx="3407331" cy="2457516"/>
              </a:xfrm>
            </p:grpSpPr>
            <p:grpSp>
              <p:nvGrpSpPr>
                <p:cNvPr id="15" name="Group 33">
                  <a:extLst>
                    <a:ext uri="{FF2B5EF4-FFF2-40B4-BE49-F238E27FC236}">
                      <a16:creationId xmlns:a16="http://schemas.microsoft.com/office/drawing/2014/main" id="{9E4081BF-05C0-42F7-9118-20F60699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2363" y="3172936"/>
                  <a:ext cx="3376893" cy="455287"/>
                  <a:chOff x="3857295" y="-107986"/>
                  <a:chExt cx="4391042" cy="2356345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76960D8-9040-4CDE-994F-36CDEE0B051E}"/>
                      </a:ext>
                    </a:extLst>
                  </p:cNvPr>
                  <p:cNvSpPr txBox="1"/>
                  <p:nvPr/>
                </p:nvSpPr>
                <p:spPr>
                  <a:xfrm>
                    <a:off x="3857295" y="-869"/>
                    <a:ext cx="4391042" cy="20617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00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>
                        <a:solidFill>
                          <a:srgbClr val="0070C0"/>
                        </a:solidFill>
                        <a:latin typeface="Lato" panose="020F0502020204030203" pitchFamily="34" charset="77"/>
                      </a:rPr>
                      <a:t>Maternal Abstraction </a:t>
                    </a:r>
                  </a:p>
                </p:txBody>
              </p:sp>
              <p:sp>
                <p:nvSpPr>
                  <p:cNvPr id="27" name="Rounded Rectangle 45">
                    <a:extLst>
                      <a:ext uri="{FF2B5EF4-FFF2-40B4-BE49-F238E27FC236}">
                        <a16:creationId xmlns:a16="http://schemas.microsoft.com/office/drawing/2014/main" id="{CBF044FB-00F5-414D-A761-3E948FFCEB23}"/>
                      </a:ext>
                    </a:extLst>
                  </p:cNvPr>
                  <p:cNvSpPr/>
                  <p:nvPr/>
                </p:nvSpPr>
                <p:spPr>
                  <a:xfrm>
                    <a:off x="3960640" y="-107986"/>
                    <a:ext cx="4100797" cy="235634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Lato" panose="020F0502020204030203" pitchFamily="34" charset="77"/>
                    </a:endParaRPr>
                  </a:p>
                </p:txBody>
              </p:sp>
            </p:grpSp>
            <p:grpSp>
              <p:nvGrpSpPr>
                <p:cNvPr id="16" name="Group 34">
                  <a:extLst>
                    <a:ext uri="{FF2B5EF4-FFF2-40B4-BE49-F238E27FC236}">
                      <a16:creationId xmlns:a16="http://schemas.microsoft.com/office/drawing/2014/main" id="{EF3EE5AC-A29E-473A-ABAC-3A5C34016E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4541" y="1241413"/>
                  <a:ext cx="3170298" cy="534123"/>
                  <a:chOff x="1321781" y="2091805"/>
                  <a:chExt cx="2588584" cy="692879"/>
                </a:xfrm>
              </p:grpSpPr>
              <p:sp>
                <p:nvSpPr>
                  <p:cNvPr id="24" name="TextBox 42">
                    <a:extLst>
                      <a:ext uri="{FF2B5EF4-FFF2-40B4-BE49-F238E27FC236}">
                        <a16:creationId xmlns:a16="http://schemas.microsoft.com/office/drawing/2014/main" id="{F5FF041F-BDA7-485B-9532-A213413DF0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1781" y="2153809"/>
                    <a:ext cx="2581394" cy="519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2000" b="1" dirty="0">
                        <a:solidFill>
                          <a:srgbClr val="0070C0"/>
                        </a:solidFill>
                        <a:latin typeface="Lato" panose="020F0502020204030203" pitchFamily="34" charset="0"/>
                      </a:rPr>
                      <a:t>Demographic Data</a:t>
                    </a:r>
                    <a:r>
                      <a:rPr lang="en-US" altLang="en-US" sz="2000" b="1" dirty="0">
                        <a:solidFill>
                          <a:srgbClr val="92D050"/>
                        </a:solidFill>
                        <a:latin typeface="Lato" panose="020F0502020204030203" pitchFamily="34" charset="0"/>
                      </a:rPr>
                      <a:t> </a:t>
                    </a:r>
                    <a:endParaRPr lang="en-US" altLang="en-US" sz="2000" dirty="0">
                      <a:solidFill>
                        <a:srgbClr val="000000"/>
                      </a:solidFill>
                      <a:latin typeface="Lato" panose="020F0502020204030203" pitchFamily="34" charset="0"/>
                    </a:endParaRPr>
                  </a:p>
                </p:txBody>
              </p:sp>
              <p:sp>
                <p:nvSpPr>
                  <p:cNvPr id="25" name="Rounded Rectangle 43">
                    <a:extLst>
                      <a:ext uri="{FF2B5EF4-FFF2-40B4-BE49-F238E27FC236}">
                        <a16:creationId xmlns:a16="http://schemas.microsoft.com/office/drawing/2014/main" id="{08A0C68F-DD18-4371-9D82-B56AE59A16CA}"/>
                      </a:ext>
                    </a:extLst>
                  </p:cNvPr>
                  <p:cNvSpPr/>
                  <p:nvPr/>
                </p:nvSpPr>
                <p:spPr>
                  <a:xfrm>
                    <a:off x="1364900" y="2091805"/>
                    <a:ext cx="2546023" cy="69352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Lato" panose="020F0502020204030203" pitchFamily="34" charset="77"/>
                    </a:endParaRPr>
                  </a:p>
                </p:txBody>
              </p:sp>
            </p:grpSp>
            <p:grpSp>
              <p:nvGrpSpPr>
                <p:cNvPr id="17" name="Group 35">
                  <a:extLst>
                    <a:ext uri="{FF2B5EF4-FFF2-40B4-BE49-F238E27FC236}">
                      <a16:creationId xmlns:a16="http://schemas.microsoft.com/office/drawing/2014/main" id="{B5CE858A-B788-48A9-B3B0-6ACA40F55E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1405" y="1844557"/>
                  <a:ext cx="3260649" cy="442511"/>
                  <a:chOff x="1278645" y="2437677"/>
                  <a:chExt cx="2865403" cy="807820"/>
                </a:xfrm>
              </p:grpSpPr>
              <p:sp>
                <p:nvSpPr>
                  <p:cNvPr id="22" name="TextBox 40">
                    <a:extLst>
                      <a:ext uri="{FF2B5EF4-FFF2-40B4-BE49-F238E27FC236}">
                        <a16:creationId xmlns:a16="http://schemas.microsoft.com/office/drawing/2014/main" id="{A528B0CF-4D4E-4974-87CC-86F96A6DC9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8645" y="2437677"/>
                    <a:ext cx="2865403" cy="730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2000" b="1" dirty="0">
                        <a:solidFill>
                          <a:srgbClr val="0070C0"/>
                        </a:solidFill>
                        <a:latin typeface="Lato" panose="020F0502020204030203" pitchFamily="34" charset="0"/>
                      </a:rPr>
                      <a:t>Verbal Autopsy</a:t>
                    </a:r>
                  </a:p>
                </p:txBody>
              </p:sp>
              <p:sp>
                <p:nvSpPr>
                  <p:cNvPr id="23" name="Rounded Rectangle 41">
                    <a:extLst>
                      <a:ext uri="{FF2B5EF4-FFF2-40B4-BE49-F238E27FC236}">
                        <a16:creationId xmlns:a16="http://schemas.microsoft.com/office/drawing/2014/main" id="{E9852A34-CFE2-43F5-8DAB-E8EAAD518EF7}"/>
                      </a:ext>
                    </a:extLst>
                  </p:cNvPr>
                  <p:cNvSpPr/>
                  <p:nvPr/>
                </p:nvSpPr>
                <p:spPr>
                  <a:xfrm>
                    <a:off x="1364446" y="2498326"/>
                    <a:ext cx="2744655" cy="74614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Lato" panose="020F0502020204030203" pitchFamily="34" charset="77"/>
                    </a:endParaRPr>
                  </a:p>
                </p:txBody>
              </p:sp>
            </p:grpSp>
            <p:grpSp>
              <p:nvGrpSpPr>
                <p:cNvPr id="18" name="Group 36">
                  <a:extLst>
                    <a:ext uri="{FF2B5EF4-FFF2-40B4-BE49-F238E27FC236}">
                      <a16:creationId xmlns:a16="http://schemas.microsoft.com/office/drawing/2014/main" id="{C5CED5E9-5E58-41C5-8529-4FC2014B9E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120" y="2366886"/>
                  <a:ext cx="3138719" cy="715090"/>
                  <a:chOff x="273021" y="3994308"/>
                  <a:chExt cx="3557917" cy="2122883"/>
                </a:xfrm>
              </p:grpSpPr>
              <p:sp>
                <p:nvSpPr>
                  <p:cNvPr id="20" name="TextBox 38">
                    <a:extLst>
                      <a:ext uri="{FF2B5EF4-FFF2-40B4-BE49-F238E27FC236}">
                        <a16:creationId xmlns:a16="http://schemas.microsoft.com/office/drawing/2014/main" id="{E8210066-47B1-4CE0-A92A-F04C7D6C46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538" y="3994308"/>
                    <a:ext cx="3493182" cy="2010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2000" b="1" dirty="0">
                        <a:solidFill>
                          <a:srgbClr val="0070C0"/>
                        </a:solidFill>
                        <a:latin typeface="Lato" panose="020F0502020204030203" pitchFamily="34" charset="0"/>
                      </a:rPr>
                      <a:t>Clinical Abstraction </a:t>
                    </a:r>
                  </a:p>
                  <a:p>
                    <a:pPr algn="ctr" eaLnBrk="1" hangingPunct="1"/>
                    <a:r>
                      <a:rPr lang="en-US" altLang="en-US" dirty="0">
                        <a:solidFill>
                          <a:srgbClr val="000000"/>
                        </a:solidFill>
                        <a:latin typeface="Lato" panose="020F0502020204030203" pitchFamily="34" charset="0"/>
                      </a:rPr>
                      <a:t>Available medical records</a:t>
                    </a:r>
                  </a:p>
                </p:txBody>
              </p:sp>
              <p:sp>
                <p:nvSpPr>
                  <p:cNvPr id="21" name="Rounded Rectangle 39">
                    <a:extLst>
                      <a:ext uri="{FF2B5EF4-FFF2-40B4-BE49-F238E27FC236}">
                        <a16:creationId xmlns:a16="http://schemas.microsoft.com/office/drawing/2014/main" id="{AFE24CDB-8F93-4210-9FE4-3251A5B3780C}"/>
                      </a:ext>
                    </a:extLst>
                  </p:cNvPr>
                  <p:cNvSpPr/>
                  <p:nvPr/>
                </p:nvSpPr>
                <p:spPr>
                  <a:xfrm>
                    <a:off x="272169" y="4057741"/>
                    <a:ext cx="3559545" cy="2047891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Lato" panose="020F0502020204030203" pitchFamily="34" charset="77"/>
                    </a:endParaRPr>
                  </a:p>
                </p:txBody>
              </p: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35B8A76-ADB4-4AB4-BD28-EA50CA263E01}"/>
                    </a:ext>
                  </a:extLst>
                </p:cNvPr>
                <p:cNvCxnSpPr/>
                <p:nvPr/>
              </p:nvCxnSpPr>
              <p:spPr>
                <a:xfrm flipV="1">
                  <a:off x="3866020" y="1263832"/>
                  <a:ext cx="23674" cy="2435097"/>
                </a:xfrm>
                <a:prstGeom prst="line">
                  <a:avLst/>
                </a:prstGeom>
                <a:ln w="88900">
                  <a:solidFill>
                    <a:srgbClr val="1863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6">
              <a:extLst>
                <a:ext uri="{FF2B5EF4-FFF2-40B4-BE49-F238E27FC236}">
                  <a16:creationId xmlns:a16="http://schemas.microsoft.com/office/drawing/2014/main" id="{FA0E8EBD-D272-4ED0-8046-2F619C861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7763" y="1296305"/>
              <a:ext cx="4063959" cy="2130714"/>
              <a:chOff x="7805006" y="1543211"/>
              <a:chExt cx="4328581" cy="2378185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78074AB-1FFD-481E-AA24-E3F393EEC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5006" y="2296484"/>
                <a:ext cx="576627" cy="12072"/>
              </a:xfrm>
              <a:prstGeom prst="straightConnector1">
                <a:avLst/>
              </a:prstGeom>
              <a:ln w="101600">
                <a:solidFill>
                  <a:srgbClr val="C00000"/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48">
                <a:extLst>
                  <a:ext uri="{FF2B5EF4-FFF2-40B4-BE49-F238E27FC236}">
                    <a16:creationId xmlns:a16="http://schemas.microsoft.com/office/drawing/2014/main" id="{F97DDF16-79F7-4409-97F4-F20E23554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00313" y="1543211"/>
                <a:ext cx="3333274" cy="2378185"/>
                <a:chOff x="4819159" y="5252805"/>
                <a:chExt cx="3494205" cy="1728603"/>
              </a:xfrm>
            </p:grpSpPr>
            <p:sp>
              <p:nvSpPr>
                <p:cNvPr id="11" name="TextBox 49">
                  <a:extLst>
                    <a:ext uri="{FF2B5EF4-FFF2-40B4-BE49-F238E27FC236}">
                      <a16:creationId xmlns:a16="http://schemas.microsoft.com/office/drawing/2014/main" id="{81E18EB8-CE48-45D2-8524-7EE0C098F5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19160" y="5364824"/>
                  <a:ext cx="3494204" cy="1616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b="1" dirty="0">
                      <a:solidFill>
                        <a:srgbClr val="C00000"/>
                      </a:solidFill>
                      <a:latin typeface="Lato" panose="020F0502020204030203" pitchFamily="34" charset="0"/>
                    </a:rPr>
                    <a:t>Cause of Death Assignment </a:t>
                  </a:r>
                </a:p>
                <a:p>
                  <a:pPr algn="ctr" eaLnBrk="1" hangingPunct="1"/>
                  <a:r>
                    <a:rPr lang="en-US" altLang="en-US" sz="2000" b="1" dirty="0">
                      <a:solidFill>
                        <a:srgbClr val="C00000"/>
                      </a:solidFill>
                      <a:latin typeface="Lato" panose="020F0502020204030203" pitchFamily="34" charset="0"/>
                    </a:rPr>
                    <a:t>      (ICD-10 and ICD-PM) and PH recommendations</a:t>
                  </a:r>
                </a:p>
                <a:p>
                  <a:pPr algn="ctr" eaLnBrk="1" hangingPunct="1"/>
                  <a:endParaRPr lang="en-US" altLang="en-US" sz="2000" b="1" dirty="0">
                    <a:solidFill>
                      <a:srgbClr val="C00000"/>
                    </a:solidFill>
                    <a:latin typeface="Lato" panose="020F0502020204030203" pitchFamily="34" charset="0"/>
                  </a:endParaRPr>
                </a:p>
                <a:p>
                  <a:pPr algn="ctr" eaLnBrk="1" hangingPunct="1"/>
                  <a:endParaRPr lang="en-US" altLang="en-US" sz="2000" b="1" dirty="0">
                    <a:solidFill>
                      <a:srgbClr val="C00000"/>
                    </a:solidFill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2" name="Rounded Rectangle 50">
                  <a:extLst>
                    <a:ext uri="{FF2B5EF4-FFF2-40B4-BE49-F238E27FC236}">
                      <a16:creationId xmlns:a16="http://schemas.microsoft.com/office/drawing/2014/main" id="{DB53AF36-52BE-4BE9-8592-B82ABD5D7571}"/>
                    </a:ext>
                  </a:extLst>
                </p:cNvPr>
                <p:cNvSpPr/>
                <p:nvPr/>
              </p:nvSpPr>
              <p:spPr>
                <a:xfrm>
                  <a:off x="4819159" y="5252805"/>
                  <a:ext cx="3444568" cy="129112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Lato" panose="020F0502020204030203" pitchFamily="34" charset="7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345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6C33-252D-414A-9DF5-1822414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91596"/>
            <a:ext cx="11002926" cy="985208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77"/>
                <a:cs typeface="Aharoni" panose="02010803020104030203" pitchFamily="2" charset="-79"/>
                <a:sym typeface="Arial"/>
              </a:rPr>
              <a:t>Methods</a:t>
            </a:r>
            <a:endParaRPr lang="en-GB" sz="3200" b="1" dirty="0">
              <a:latin typeface="Lato" panose="020F0502020204030203" pitchFamily="34" charset="77"/>
              <a:cs typeface="Aharoni" panose="02010803020104030203" pitchFamily="2" charset="-79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752F0-C655-4DA9-93EC-38EE95C0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076804"/>
            <a:ext cx="5851143" cy="515342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Study period: 2019 to 2022</a:t>
            </a:r>
          </a:p>
          <a:p>
            <a:pPr>
              <a:lnSpc>
                <a:spcPct val="110000"/>
              </a:lnSpc>
            </a:pPr>
            <a:r>
              <a:rPr lang="en-US" dirty="0"/>
              <a:t>Inclusion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Children 6 months to 5 years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Clinical abstraction data is available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Malnutrition in the causal chain of death</a:t>
            </a:r>
          </a:p>
          <a:p>
            <a:pPr>
              <a:lnSpc>
                <a:spcPct val="110000"/>
              </a:lnSpc>
            </a:pPr>
            <a:r>
              <a:rPr lang="en-US" dirty="0"/>
              <a:t>Exclusion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Cases without clinical abstraction</a:t>
            </a:r>
          </a:p>
          <a:p>
            <a:pPr>
              <a:lnSpc>
                <a:spcPct val="110000"/>
              </a:lnSpc>
            </a:pPr>
            <a:r>
              <a:rPr lang="en-US" dirty="0"/>
              <a:t>Objective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compare the accuracy of diagnosis of malnutrition between clinicians and the CHAMPS DeCoDe panel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DADD94A3-0F9F-4191-812B-2051BA52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09" y="1376602"/>
            <a:ext cx="5363817" cy="41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C203-AAEC-5ABE-233E-7B28E83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criteria for diagnosing undernutrition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413C7D1-A15B-4E03-934E-1AFBFBFAA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80817"/>
              </p:ext>
            </p:extLst>
          </p:nvPr>
        </p:nvGraphicFramePr>
        <p:xfrm>
          <a:off x="802105" y="2045143"/>
          <a:ext cx="10515600" cy="413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066601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60978972"/>
                    </a:ext>
                  </a:extLst>
                </a:gridCol>
              </a:tblGrid>
              <a:tr h="1032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Diagnoses of 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2225"/>
                  </a:ext>
                </a:extLst>
              </a:tr>
              <a:tr h="1032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Mid-upper arm Circumference (MUAC)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&lt;MUAC 125 mm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2635278985"/>
                  </a:ext>
                </a:extLst>
              </a:tr>
              <a:tr h="1032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Z-Scores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Z-Score &lt;− 2 SD of the median 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3505017764"/>
                  </a:ext>
                </a:extLst>
              </a:tr>
              <a:tr h="1032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signs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loss, muscle loss, fat loss, fluid accumulation, diminished grip strength etc.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3557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47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54A-BDB0-4395-BE77-86A804D7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of cases with missed diagnosis (n = 159)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AE9886-94E3-4E9C-8AD8-20A48F90E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975111"/>
              </p:ext>
            </p:extLst>
          </p:nvPr>
        </p:nvGraphicFramePr>
        <p:xfrm>
          <a:off x="0" y="1187116"/>
          <a:ext cx="12192000" cy="557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38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8664011"/>
              </p:ext>
            </p:extLst>
          </p:nvPr>
        </p:nvGraphicFramePr>
        <p:xfrm>
          <a:off x="2419350" y="0"/>
          <a:ext cx="9925050" cy="628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0663" y="214312"/>
            <a:ext cx="3381519" cy="2395537"/>
          </a:xfrm>
        </p:spPr>
        <p:txBody>
          <a:bodyPr rtlCol="0">
            <a:normAutofit lnSpcReduction="10000"/>
          </a:bodyPr>
          <a:lstStyle/>
          <a:p>
            <a:pPr defTabSz="91437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Lato" panose="020F0502020204030203" pitchFamily="34" charset="77"/>
              </a:rPr>
              <a:t>DeCoDe</a:t>
            </a:r>
            <a:r>
              <a:rPr lang="en-US" sz="2800" b="1" dirty="0">
                <a:latin typeface="Lato" panose="020F0502020204030203" pitchFamily="34" charset="77"/>
              </a:rPr>
              <a:t> panel recommendations for public health improvements </a:t>
            </a:r>
          </a:p>
          <a:p>
            <a:pPr defTabSz="91437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Lato" panose="020F0502020204030203" pitchFamily="34" charset="77"/>
              </a:rPr>
              <a:t>(All CHAMPS cases)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6C33-252D-414A-9DF5-1822414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1596"/>
            <a:ext cx="10344150" cy="985208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77"/>
                <a:cs typeface="Aharoni" panose="02010803020104030203" pitchFamily="2" charset="-79"/>
                <a:sym typeface="Arial"/>
              </a:rPr>
              <a:t>Discussion and Recommendations </a:t>
            </a:r>
            <a:endParaRPr lang="en-GB" sz="3200" b="1" dirty="0">
              <a:latin typeface="Lato" panose="020F0502020204030203" pitchFamily="34" charset="77"/>
              <a:cs typeface="Aharoni" panose="02010803020104030203" pitchFamily="2" charset="-79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752F0-C655-4DA9-93EC-38EE95C0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33" y="1168400"/>
            <a:ext cx="7954917" cy="4889500"/>
          </a:xfrm>
        </p:spPr>
        <p:txBody>
          <a:bodyPr>
            <a:normAutofit/>
          </a:bodyPr>
          <a:lstStyle/>
          <a:p>
            <a:pPr marR="0" lvl="1">
              <a:lnSpc>
                <a:spcPct val="120000"/>
              </a:lnSpc>
              <a:spcAft>
                <a:spcPts val="0"/>
              </a:spcAft>
            </a:pPr>
            <a:r>
              <a:rPr lang="en-GB" dirty="0"/>
              <a:t>Clinicians are missing a diagnosis of malnutrition in up to 76% of children &lt;5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Improving of the capacity for the clinical diagnosis of malnutrition 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Additional qualitative research is needed</a:t>
            </a:r>
          </a:p>
          <a:p>
            <a:pPr marL="457189" marR="0" lvl="1" indent="0">
              <a:lnSpc>
                <a:spcPct val="120000"/>
              </a:lnSpc>
              <a:spcAft>
                <a:spcPts val="0"/>
              </a:spcAft>
              <a:buNone/>
            </a:pPr>
            <a:endParaRPr lang="en-GB" dirty="0"/>
          </a:p>
          <a:p>
            <a:pPr marR="0" lvl="1">
              <a:lnSpc>
                <a:spcPct val="120000"/>
              </a:lnSpc>
              <a:spcAft>
                <a:spcPts val="0"/>
              </a:spcAft>
            </a:pPr>
            <a:endParaRPr lang="en-US" dirty="0"/>
          </a:p>
          <a:p>
            <a:pPr marR="0" lvl="1">
              <a:lnSpc>
                <a:spcPct val="120000"/>
              </a:lnSpc>
              <a:spcAft>
                <a:spcPts val="800"/>
              </a:spcAft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8D84C8D-EAB5-411D-BDC3-C78ADE77CB10}"/>
              </a:ext>
            </a:extLst>
          </p:cNvPr>
          <p:cNvSpPr txBox="1">
            <a:spLocks/>
          </p:cNvSpPr>
          <p:nvPr/>
        </p:nvSpPr>
        <p:spPr>
          <a:xfrm>
            <a:off x="5467159" y="1076804"/>
            <a:ext cx="4857206" cy="443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endParaRPr lang="en-US" dirty="0"/>
          </a:p>
          <a:p>
            <a:pPr lvl="1">
              <a:spcAft>
                <a:spcPts val="8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22357B7B-9CCC-447F-8EF5-A4C8B0C3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829" y="0"/>
            <a:ext cx="2247072" cy="37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17C8-3B28-44EB-96C6-10C0525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33E0E-3759-4E68-B553-63A38BF6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61" y="1703604"/>
            <a:ext cx="4154936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E3F48-1872-414A-9DB1-B7B57B1CA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61" y="3717342"/>
            <a:ext cx="3107032" cy="553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A4B14-A6A4-4242-82BB-F414B8512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013" y="3415511"/>
            <a:ext cx="3339548" cy="120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8B314-F751-4B3E-915C-7729574CC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059" y="1883957"/>
            <a:ext cx="2778256" cy="11929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A2178E-0E8B-4086-9792-B3D59525E795}"/>
              </a:ext>
            </a:extLst>
          </p:cNvPr>
          <p:cNvSpPr txBox="1"/>
          <p:nvPr/>
        </p:nvSpPr>
        <p:spPr>
          <a:xfrm>
            <a:off x="838200" y="1856898"/>
            <a:ext cx="33395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Catchment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Makeni Regional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Peripheral Health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88288-4D2E-4760-A815-AC3E60560E78}"/>
              </a:ext>
            </a:extLst>
          </p:cNvPr>
          <p:cNvSpPr txBox="1"/>
          <p:nvPr/>
        </p:nvSpPr>
        <p:spPr>
          <a:xfrm>
            <a:off x="876732" y="3441208"/>
            <a:ext cx="35128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Co-authors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D. Kowuor,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B.M. Duduyemi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I.U. Ogbuanu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Donor and technical office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Bill and Melinda Gates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Emory University</a:t>
            </a:r>
            <a:endParaRPr lang="en-US" dirty="0"/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96BC6C65-FCF4-4E04-8B21-EAC14956A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565" y="4616954"/>
            <a:ext cx="1212470" cy="9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64C27B-5C81-4D08-8294-A5DBBA80A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381" y="4616954"/>
            <a:ext cx="2005832" cy="1084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0B747C-CC03-49E9-B4C5-E2A022107A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177" y="4616954"/>
            <a:ext cx="2423210" cy="8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B9C437-12BB-48E3-8DBC-B46019EB745F}"/>
              </a:ext>
            </a:extLst>
          </p:cNvPr>
          <p:cNvSpPr txBox="1"/>
          <p:nvPr/>
        </p:nvSpPr>
        <p:spPr>
          <a:xfrm>
            <a:off x="2041277" y="651403"/>
            <a:ext cx="757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accent1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r>
              <a:rPr lang="en-US" sz="72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Ténki.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7C929-0906-4562-B106-CE3BD7E7D9CB}"/>
              </a:ext>
            </a:extLst>
          </p:cNvPr>
          <p:cNvSpPr txBox="1"/>
          <p:nvPr/>
        </p:nvSpPr>
        <p:spPr>
          <a:xfrm>
            <a:off x="2458720" y="4502426"/>
            <a:ext cx="757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accent1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92D400"/>
                </a:solidFill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3200" dirty="0">
                <a:solidFill>
                  <a:srgbClr val="92D050"/>
                </a:solidFill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champshealth.org</a:t>
            </a:r>
            <a:r>
              <a:rPr lang="en-US" sz="3200" dirty="0">
                <a:solidFill>
                  <a:srgbClr val="92D050"/>
                </a:solidFill>
                <a:latin typeface="+mj-lt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A6BDBA36-9EB2-49E7-BE7B-79E66237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129" y="1974574"/>
            <a:ext cx="4916558" cy="28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9449-69A4-46CF-9D23-28E08D9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365125"/>
            <a:ext cx="1007745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4077E-6425-4028-80B0-D6215ECC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1825625"/>
            <a:ext cx="9696450" cy="4351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Burden, effects and trends in child malnutrition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CHAMPS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Malnutrition in under-5s in the CHAMPS study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1242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6C33-252D-414A-9DF5-1822414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596"/>
            <a:ext cx="10515600" cy="1394304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77"/>
                <a:cs typeface="Aharoni" panose="02010803020104030203" pitchFamily="2" charset="-79"/>
                <a:sym typeface="Arial"/>
              </a:rPr>
              <a:t>Malnutrition</a:t>
            </a:r>
            <a:endParaRPr lang="en-GB" sz="3200" b="1" dirty="0">
              <a:latin typeface="Lato" panose="020F0502020204030203" pitchFamily="34" charset="77"/>
              <a:cs typeface="Aharoni" panose="02010803020104030203" pitchFamily="2" charset="-79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752F0-C655-4DA9-93EC-38EE95C0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Malnutrition </a:t>
            </a:r>
            <a:r>
              <a:rPr lang="en-US" sz="2400" dirty="0"/>
              <a:t>is defined as deficiencies or excesses in nutrient intake, imbalance of essential nutrients or impaired nutrient utilization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Malnutrition is a highlighted by SDG target 2.2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50% of under five deaths have malnutrition in the causal chain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4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FD84-3894-47B2-887C-530DB15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1325563"/>
          </a:xfrm>
        </p:spPr>
        <p:txBody>
          <a:bodyPr/>
          <a:lstStyle/>
          <a:p>
            <a:r>
              <a:rPr lang="en-US" dirty="0"/>
              <a:t>The global burden of Malnutrition- (n= 233 Million)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 descr="Text, qr code&#10;&#10;Description automatically generated">
            <a:extLst>
              <a:ext uri="{FF2B5EF4-FFF2-40B4-BE49-F238E27FC236}">
                <a16:creationId xmlns:a16="http://schemas.microsoft.com/office/drawing/2014/main" id="{E6EC620D-3C81-4CB5-9336-AF083DF34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0141" y="1825625"/>
            <a:ext cx="10171717" cy="4351338"/>
          </a:xfrm>
        </p:spPr>
      </p:pic>
    </p:spTree>
    <p:extLst>
      <p:ext uri="{BB962C8B-B14F-4D97-AF65-F5344CB8AC3E}">
        <p14:creationId xmlns:p14="http://schemas.microsoft.com/office/powerpoint/2010/main" val="327141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AB86-F3E0-4811-8880-5E3BFAD3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en-US" dirty="0"/>
              <a:t>Global percentage of &lt;5’s with stunting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E7C0E81-BBF5-4406-A182-DCFB2DE3E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219963"/>
              </p:ext>
            </p:extLst>
          </p:nvPr>
        </p:nvGraphicFramePr>
        <p:xfrm>
          <a:off x="838200" y="1359105"/>
          <a:ext cx="1068705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7A6BD0-0D7F-441C-8063-968DA0713482}"/>
              </a:ext>
            </a:extLst>
          </p:cNvPr>
          <p:cNvSpPr txBox="1"/>
          <p:nvPr/>
        </p:nvSpPr>
        <p:spPr>
          <a:xfrm>
            <a:off x="838200" y="6415497"/>
            <a:ext cx="702365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UNICEF/WHO/WB Joint Child Malnutrition Estimates</a:t>
            </a:r>
          </a:p>
        </p:txBody>
      </p:sp>
    </p:spTree>
    <p:extLst>
      <p:ext uri="{BB962C8B-B14F-4D97-AF65-F5344CB8AC3E}">
        <p14:creationId xmlns:p14="http://schemas.microsoft.com/office/powerpoint/2010/main" val="86106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AC2D-32F6-419A-B998-28D48EAA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62"/>
            <a:ext cx="10515600" cy="1325563"/>
          </a:xfrm>
        </p:spPr>
        <p:txBody>
          <a:bodyPr/>
          <a:lstStyle/>
          <a:p>
            <a:r>
              <a:rPr lang="en-US" dirty="0"/>
              <a:t>Trends of malnutrition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921414E-45C4-47FA-B3F7-B152704EF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346" y="1572125"/>
            <a:ext cx="11036969" cy="4668253"/>
          </a:xfrm>
        </p:spPr>
      </p:pic>
    </p:spTree>
    <p:extLst>
      <p:ext uri="{BB962C8B-B14F-4D97-AF65-F5344CB8AC3E}">
        <p14:creationId xmlns:p14="http://schemas.microsoft.com/office/powerpoint/2010/main" val="105857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E82A-9E34-41DE-A7D8-AA4A551A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 in &lt;5 in Sierra Leone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3199-A431-455F-A459-1C921309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6241473" cy="3986213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63,362 (1.4%) children are severely malnourished </a:t>
            </a:r>
            <a:endParaRPr lang="en-US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33% of &lt;5 are stunted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176,269 (3.9%) have acute malnutrition annually </a:t>
            </a:r>
          </a:p>
        </p:txBody>
      </p:sp>
      <p:pic>
        <p:nvPicPr>
          <p:cNvPr id="6" name="Picture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7D5FF6A-AD1F-4D8F-A8CA-14073F59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73" y="1690688"/>
            <a:ext cx="4498590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1FDC-4432-4678-9AD8-59B9C73A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  <a:cs typeface="Aharoni" panose="02010803020104030203" pitchFamily="2" charset="-79"/>
                <a:sym typeface="Arial"/>
              </a:rPr>
              <a:t>Effects of malnutrition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AC6EA-4E79-4068-BD53-6324CF1E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0409" cy="4351338"/>
          </a:xfrm>
        </p:spPr>
        <p:txBody>
          <a:bodyPr>
            <a:normAutofit/>
          </a:bodyPr>
          <a:lstStyle/>
          <a:p>
            <a:r>
              <a:rPr lang="en-US" dirty="0"/>
              <a:t>Weakened immunity</a:t>
            </a:r>
          </a:p>
          <a:p>
            <a:r>
              <a:rPr lang="en-US" dirty="0"/>
              <a:t>Susceptible to long-term developmental delays </a:t>
            </a:r>
          </a:p>
          <a:p>
            <a:r>
              <a:rPr lang="en-US" dirty="0"/>
              <a:t>Severe irreversible physical and cognitive damage</a:t>
            </a:r>
          </a:p>
          <a:p>
            <a:endParaRPr lang="en-US" dirty="0"/>
          </a:p>
        </p:txBody>
      </p:sp>
      <p:pic>
        <p:nvPicPr>
          <p:cNvPr id="5" name="Picture 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6D9187D1-66E5-47D8-AB9A-EC4F6D70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608" y="1400243"/>
            <a:ext cx="4619149" cy="3130193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8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E9B6-692B-4ABD-A853-F41E0686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AF7D9F-4D62-458A-9E0D-8B9A9F89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0862" y="1498182"/>
            <a:ext cx="6501756" cy="4486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28C50-A20E-4941-82B2-F4501579F297}"/>
              </a:ext>
            </a:extLst>
          </p:cNvPr>
          <p:cNvSpPr txBox="1"/>
          <p:nvPr/>
        </p:nvSpPr>
        <p:spPr>
          <a:xfrm>
            <a:off x="838200" y="2165684"/>
            <a:ext cx="51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B04A00-0E63-46B9-AC00-9EBB61EB56D4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4888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Child Health And Mortality Prevention Surveillance </a:t>
            </a:r>
          </a:p>
          <a:p>
            <a:r>
              <a:rPr lang="en-US" dirty="0"/>
              <a:t>Global surveillance network that generates and shares accurate cause of death data on child mortality</a:t>
            </a:r>
          </a:p>
          <a:p>
            <a:r>
              <a:rPr lang="en-US" dirty="0"/>
              <a:t> Uses innovative approaches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BED34A-4CB1-402B-A716-3B1B650A4411}"/>
              </a:ext>
            </a:extLst>
          </p:cNvPr>
          <p:cNvSpPr/>
          <p:nvPr/>
        </p:nvSpPr>
        <p:spPr>
          <a:xfrm>
            <a:off x="9254248" y="2361514"/>
            <a:ext cx="1242302" cy="1405086"/>
          </a:xfrm>
          <a:custGeom>
            <a:avLst/>
            <a:gdLst>
              <a:gd name="connsiteX0" fmla="*/ 311197 w 1241472"/>
              <a:gd name="connsiteY0" fmla="*/ 686 h 1351456"/>
              <a:gd name="connsiteX1" fmla="*/ 273097 w 1241472"/>
              <a:gd name="connsiteY1" fmla="*/ 35611 h 1351456"/>
              <a:gd name="connsiteX2" fmla="*/ 266747 w 1241472"/>
              <a:gd name="connsiteY2" fmla="*/ 64186 h 1351456"/>
              <a:gd name="connsiteX3" fmla="*/ 222297 w 1241472"/>
              <a:gd name="connsiteY3" fmla="*/ 70536 h 1351456"/>
              <a:gd name="connsiteX4" fmla="*/ 219122 w 1241472"/>
              <a:gd name="connsiteY4" fmla="*/ 153086 h 1351456"/>
              <a:gd name="connsiteX5" fmla="*/ 203247 w 1241472"/>
              <a:gd name="connsiteY5" fmla="*/ 188011 h 1351456"/>
              <a:gd name="connsiteX6" fmla="*/ 187372 w 1241472"/>
              <a:gd name="connsiteY6" fmla="*/ 219761 h 1351456"/>
              <a:gd name="connsiteX7" fmla="*/ 171497 w 1241472"/>
              <a:gd name="connsiteY7" fmla="*/ 248336 h 1351456"/>
              <a:gd name="connsiteX8" fmla="*/ 152447 w 1241472"/>
              <a:gd name="connsiteY8" fmla="*/ 267386 h 1351456"/>
              <a:gd name="connsiteX9" fmla="*/ 136572 w 1241472"/>
              <a:gd name="connsiteY9" fmla="*/ 315011 h 1351456"/>
              <a:gd name="connsiteX10" fmla="*/ 60372 w 1241472"/>
              <a:gd name="connsiteY10" fmla="*/ 318186 h 1351456"/>
              <a:gd name="connsiteX11" fmla="*/ 25447 w 1241472"/>
              <a:gd name="connsiteY11" fmla="*/ 375336 h 1351456"/>
              <a:gd name="connsiteX12" fmla="*/ 60372 w 1241472"/>
              <a:gd name="connsiteY12" fmla="*/ 378511 h 1351456"/>
              <a:gd name="connsiteX13" fmla="*/ 60372 w 1241472"/>
              <a:gd name="connsiteY13" fmla="*/ 432486 h 1351456"/>
              <a:gd name="connsiteX14" fmla="*/ 101647 w 1241472"/>
              <a:gd name="connsiteY14" fmla="*/ 442011 h 1351456"/>
              <a:gd name="connsiteX15" fmla="*/ 114347 w 1241472"/>
              <a:gd name="connsiteY15" fmla="*/ 495986 h 1351456"/>
              <a:gd name="connsiteX16" fmla="*/ 22272 w 1241472"/>
              <a:gd name="connsiteY16" fmla="*/ 530911 h 1351456"/>
              <a:gd name="connsiteX17" fmla="*/ 47 w 1241472"/>
              <a:gd name="connsiteY17" fmla="*/ 540436 h 1351456"/>
              <a:gd name="connsiteX18" fmla="*/ 25447 w 1241472"/>
              <a:gd name="connsiteY18" fmla="*/ 575361 h 1351456"/>
              <a:gd name="connsiteX19" fmla="*/ 85772 w 1241472"/>
              <a:gd name="connsiteY19" fmla="*/ 578536 h 1351456"/>
              <a:gd name="connsiteX20" fmla="*/ 69897 w 1241472"/>
              <a:gd name="connsiteY20" fmla="*/ 616636 h 1351456"/>
              <a:gd name="connsiteX21" fmla="*/ 28622 w 1241472"/>
              <a:gd name="connsiteY21" fmla="*/ 638861 h 1351456"/>
              <a:gd name="connsiteX22" fmla="*/ 111172 w 1241472"/>
              <a:gd name="connsiteY22" fmla="*/ 705536 h 1351456"/>
              <a:gd name="connsiteX23" fmla="*/ 193722 w 1241472"/>
              <a:gd name="connsiteY23" fmla="*/ 642036 h 1351456"/>
              <a:gd name="connsiteX24" fmla="*/ 215947 w 1241472"/>
              <a:gd name="connsiteY24" fmla="*/ 591236 h 1351456"/>
              <a:gd name="connsiteX25" fmla="*/ 209597 w 1241472"/>
              <a:gd name="connsiteY25" fmla="*/ 791261 h 1351456"/>
              <a:gd name="connsiteX26" fmla="*/ 273097 w 1241472"/>
              <a:gd name="connsiteY26" fmla="*/ 984936 h 1351456"/>
              <a:gd name="connsiteX27" fmla="*/ 361997 w 1241472"/>
              <a:gd name="connsiteY27" fmla="*/ 1207186 h 1351456"/>
              <a:gd name="connsiteX28" fmla="*/ 419147 w 1241472"/>
              <a:gd name="connsiteY28" fmla="*/ 1340536 h 1351456"/>
              <a:gd name="connsiteX29" fmla="*/ 501697 w 1241472"/>
              <a:gd name="connsiteY29" fmla="*/ 1334186 h 1351456"/>
              <a:gd name="connsiteX30" fmla="*/ 552497 w 1241472"/>
              <a:gd name="connsiteY30" fmla="*/ 1257986 h 1351456"/>
              <a:gd name="connsiteX31" fmla="*/ 552497 w 1241472"/>
              <a:gd name="connsiteY31" fmla="*/ 1178611 h 1351456"/>
              <a:gd name="connsiteX32" fmla="*/ 571547 w 1241472"/>
              <a:gd name="connsiteY32" fmla="*/ 1134161 h 1351456"/>
              <a:gd name="connsiteX33" fmla="*/ 562022 w 1241472"/>
              <a:gd name="connsiteY33" fmla="*/ 994461 h 1351456"/>
              <a:gd name="connsiteX34" fmla="*/ 612822 w 1241472"/>
              <a:gd name="connsiteY34" fmla="*/ 934136 h 1351456"/>
              <a:gd name="connsiteX35" fmla="*/ 727122 w 1241472"/>
              <a:gd name="connsiteY35" fmla="*/ 835711 h 1351456"/>
              <a:gd name="connsiteX36" fmla="*/ 828722 w 1241472"/>
              <a:gd name="connsiteY36" fmla="*/ 702361 h 1351456"/>
              <a:gd name="connsiteX37" fmla="*/ 892222 w 1241472"/>
              <a:gd name="connsiteY37" fmla="*/ 626161 h 1351456"/>
              <a:gd name="connsiteX38" fmla="*/ 923972 w 1241472"/>
              <a:gd name="connsiteY38" fmla="*/ 581711 h 1351456"/>
              <a:gd name="connsiteX39" fmla="*/ 889047 w 1241472"/>
              <a:gd name="connsiteY39" fmla="*/ 483286 h 1351456"/>
              <a:gd name="connsiteX40" fmla="*/ 889047 w 1241472"/>
              <a:gd name="connsiteY40" fmla="*/ 483286 h 1351456"/>
              <a:gd name="connsiteX41" fmla="*/ 889047 w 1241472"/>
              <a:gd name="connsiteY41" fmla="*/ 457886 h 1351456"/>
              <a:gd name="connsiteX42" fmla="*/ 904922 w 1241472"/>
              <a:gd name="connsiteY42" fmla="*/ 454711 h 1351456"/>
              <a:gd name="connsiteX43" fmla="*/ 904922 w 1241472"/>
              <a:gd name="connsiteY43" fmla="*/ 454711 h 1351456"/>
              <a:gd name="connsiteX44" fmla="*/ 869997 w 1241472"/>
              <a:gd name="connsiteY44" fmla="*/ 432486 h 1351456"/>
              <a:gd name="connsiteX45" fmla="*/ 869997 w 1241472"/>
              <a:gd name="connsiteY45" fmla="*/ 432486 h 1351456"/>
              <a:gd name="connsiteX46" fmla="*/ 898572 w 1241472"/>
              <a:gd name="connsiteY46" fmla="*/ 388036 h 1351456"/>
              <a:gd name="connsiteX47" fmla="*/ 930322 w 1241472"/>
              <a:gd name="connsiteY47" fmla="*/ 410261 h 1351456"/>
              <a:gd name="connsiteX48" fmla="*/ 930322 w 1241472"/>
              <a:gd name="connsiteY48" fmla="*/ 442011 h 1351456"/>
              <a:gd name="connsiteX49" fmla="*/ 1050972 w 1241472"/>
              <a:gd name="connsiteY49" fmla="*/ 461061 h 1351456"/>
              <a:gd name="connsiteX50" fmla="*/ 1050972 w 1241472"/>
              <a:gd name="connsiteY50" fmla="*/ 461061 h 1351456"/>
              <a:gd name="connsiteX51" fmla="*/ 1019222 w 1241472"/>
              <a:gd name="connsiteY51" fmla="*/ 515036 h 1351456"/>
              <a:gd name="connsiteX52" fmla="*/ 1019222 w 1241472"/>
              <a:gd name="connsiteY52" fmla="*/ 515036 h 1351456"/>
              <a:gd name="connsiteX53" fmla="*/ 1035097 w 1241472"/>
              <a:gd name="connsiteY53" fmla="*/ 575361 h 1351456"/>
              <a:gd name="connsiteX54" fmla="*/ 1044622 w 1241472"/>
              <a:gd name="connsiteY54" fmla="*/ 537261 h 1351456"/>
              <a:gd name="connsiteX55" fmla="*/ 1076372 w 1241472"/>
              <a:gd name="connsiteY55" fmla="*/ 622986 h 1351456"/>
              <a:gd name="connsiteX56" fmla="*/ 1076372 w 1241472"/>
              <a:gd name="connsiteY56" fmla="*/ 622986 h 1351456"/>
              <a:gd name="connsiteX57" fmla="*/ 1165272 w 1241472"/>
              <a:gd name="connsiteY57" fmla="*/ 422961 h 1351456"/>
              <a:gd name="connsiteX58" fmla="*/ 1165272 w 1241472"/>
              <a:gd name="connsiteY58" fmla="*/ 422961 h 1351456"/>
              <a:gd name="connsiteX59" fmla="*/ 1241472 w 1241472"/>
              <a:gd name="connsiteY59" fmla="*/ 286436 h 1351456"/>
              <a:gd name="connsiteX60" fmla="*/ 1241472 w 1241472"/>
              <a:gd name="connsiteY60" fmla="*/ 286436 h 1351456"/>
              <a:gd name="connsiteX61" fmla="*/ 1222422 w 1241472"/>
              <a:gd name="connsiteY61" fmla="*/ 241986 h 1351456"/>
              <a:gd name="connsiteX62" fmla="*/ 1082722 w 1241472"/>
              <a:gd name="connsiteY62" fmla="*/ 248336 h 1351456"/>
              <a:gd name="connsiteX63" fmla="*/ 1082722 w 1241472"/>
              <a:gd name="connsiteY63" fmla="*/ 248336 h 1351456"/>
              <a:gd name="connsiteX64" fmla="*/ 1016047 w 1241472"/>
              <a:gd name="connsiteY64" fmla="*/ 305486 h 1351456"/>
              <a:gd name="connsiteX65" fmla="*/ 981122 w 1241472"/>
              <a:gd name="connsiteY65" fmla="*/ 359461 h 1351456"/>
              <a:gd name="connsiteX66" fmla="*/ 939847 w 1241472"/>
              <a:gd name="connsiteY66" fmla="*/ 365811 h 1351456"/>
              <a:gd name="connsiteX67" fmla="*/ 901747 w 1241472"/>
              <a:gd name="connsiteY67" fmla="*/ 359461 h 1351456"/>
              <a:gd name="connsiteX68" fmla="*/ 869997 w 1241472"/>
              <a:gd name="connsiteY68" fmla="*/ 292786 h 1351456"/>
              <a:gd name="connsiteX69" fmla="*/ 869997 w 1241472"/>
              <a:gd name="connsiteY69" fmla="*/ 292786 h 1351456"/>
              <a:gd name="connsiteX70" fmla="*/ 854122 w 1241472"/>
              <a:gd name="connsiteY70" fmla="*/ 299136 h 1351456"/>
              <a:gd name="connsiteX71" fmla="*/ 854122 w 1241472"/>
              <a:gd name="connsiteY71" fmla="*/ 372161 h 1351456"/>
              <a:gd name="connsiteX72" fmla="*/ 723947 w 1241472"/>
              <a:gd name="connsiteY72" fmla="*/ 372161 h 1351456"/>
              <a:gd name="connsiteX73" fmla="*/ 723947 w 1241472"/>
              <a:gd name="connsiteY73" fmla="*/ 372161 h 1351456"/>
              <a:gd name="connsiteX74" fmla="*/ 695372 w 1241472"/>
              <a:gd name="connsiteY74" fmla="*/ 324536 h 1351456"/>
              <a:gd name="connsiteX75" fmla="*/ 695372 w 1241472"/>
              <a:gd name="connsiteY75" fmla="*/ 324536 h 1351456"/>
              <a:gd name="connsiteX76" fmla="*/ 628697 w 1241472"/>
              <a:gd name="connsiteY76" fmla="*/ 327711 h 1351456"/>
              <a:gd name="connsiteX77" fmla="*/ 596947 w 1241472"/>
              <a:gd name="connsiteY77" fmla="*/ 327711 h 1351456"/>
              <a:gd name="connsiteX78" fmla="*/ 492172 w 1241472"/>
              <a:gd name="connsiteY78" fmla="*/ 261036 h 1351456"/>
              <a:gd name="connsiteX79" fmla="*/ 492172 w 1241472"/>
              <a:gd name="connsiteY79" fmla="*/ 261036 h 1351456"/>
              <a:gd name="connsiteX80" fmla="*/ 495347 w 1241472"/>
              <a:gd name="connsiteY80" fmla="*/ 175311 h 1351456"/>
              <a:gd name="connsiteX81" fmla="*/ 457247 w 1241472"/>
              <a:gd name="connsiteY81" fmla="*/ 121336 h 1351456"/>
              <a:gd name="connsiteX82" fmla="*/ 457247 w 1241472"/>
              <a:gd name="connsiteY82" fmla="*/ 121336 h 1351456"/>
              <a:gd name="connsiteX83" fmla="*/ 428672 w 1241472"/>
              <a:gd name="connsiteY83" fmla="*/ 140386 h 1351456"/>
              <a:gd name="connsiteX84" fmla="*/ 400097 w 1241472"/>
              <a:gd name="connsiteY84" fmla="*/ 22911 h 1351456"/>
              <a:gd name="connsiteX85" fmla="*/ 311197 w 1241472"/>
              <a:gd name="connsiteY85" fmla="*/ 686 h 1351456"/>
              <a:gd name="connsiteX0" fmla="*/ 311197 w 1241472"/>
              <a:gd name="connsiteY0" fmla="*/ 686 h 1405086"/>
              <a:gd name="connsiteX1" fmla="*/ 273097 w 1241472"/>
              <a:gd name="connsiteY1" fmla="*/ 35611 h 1405086"/>
              <a:gd name="connsiteX2" fmla="*/ 266747 w 1241472"/>
              <a:gd name="connsiteY2" fmla="*/ 64186 h 1405086"/>
              <a:gd name="connsiteX3" fmla="*/ 222297 w 1241472"/>
              <a:gd name="connsiteY3" fmla="*/ 70536 h 1405086"/>
              <a:gd name="connsiteX4" fmla="*/ 219122 w 1241472"/>
              <a:gd name="connsiteY4" fmla="*/ 153086 h 1405086"/>
              <a:gd name="connsiteX5" fmla="*/ 203247 w 1241472"/>
              <a:gd name="connsiteY5" fmla="*/ 188011 h 1405086"/>
              <a:gd name="connsiteX6" fmla="*/ 187372 w 1241472"/>
              <a:gd name="connsiteY6" fmla="*/ 219761 h 1405086"/>
              <a:gd name="connsiteX7" fmla="*/ 171497 w 1241472"/>
              <a:gd name="connsiteY7" fmla="*/ 248336 h 1405086"/>
              <a:gd name="connsiteX8" fmla="*/ 152447 w 1241472"/>
              <a:gd name="connsiteY8" fmla="*/ 267386 h 1405086"/>
              <a:gd name="connsiteX9" fmla="*/ 136572 w 1241472"/>
              <a:gd name="connsiteY9" fmla="*/ 315011 h 1405086"/>
              <a:gd name="connsiteX10" fmla="*/ 60372 w 1241472"/>
              <a:gd name="connsiteY10" fmla="*/ 318186 h 1405086"/>
              <a:gd name="connsiteX11" fmla="*/ 25447 w 1241472"/>
              <a:gd name="connsiteY11" fmla="*/ 375336 h 1405086"/>
              <a:gd name="connsiteX12" fmla="*/ 60372 w 1241472"/>
              <a:gd name="connsiteY12" fmla="*/ 378511 h 1405086"/>
              <a:gd name="connsiteX13" fmla="*/ 60372 w 1241472"/>
              <a:gd name="connsiteY13" fmla="*/ 432486 h 1405086"/>
              <a:gd name="connsiteX14" fmla="*/ 101647 w 1241472"/>
              <a:gd name="connsiteY14" fmla="*/ 442011 h 1405086"/>
              <a:gd name="connsiteX15" fmla="*/ 114347 w 1241472"/>
              <a:gd name="connsiteY15" fmla="*/ 495986 h 1405086"/>
              <a:gd name="connsiteX16" fmla="*/ 22272 w 1241472"/>
              <a:gd name="connsiteY16" fmla="*/ 530911 h 1405086"/>
              <a:gd name="connsiteX17" fmla="*/ 47 w 1241472"/>
              <a:gd name="connsiteY17" fmla="*/ 540436 h 1405086"/>
              <a:gd name="connsiteX18" fmla="*/ 25447 w 1241472"/>
              <a:gd name="connsiteY18" fmla="*/ 575361 h 1405086"/>
              <a:gd name="connsiteX19" fmla="*/ 85772 w 1241472"/>
              <a:gd name="connsiteY19" fmla="*/ 578536 h 1405086"/>
              <a:gd name="connsiteX20" fmla="*/ 69897 w 1241472"/>
              <a:gd name="connsiteY20" fmla="*/ 616636 h 1405086"/>
              <a:gd name="connsiteX21" fmla="*/ 28622 w 1241472"/>
              <a:gd name="connsiteY21" fmla="*/ 638861 h 1405086"/>
              <a:gd name="connsiteX22" fmla="*/ 111172 w 1241472"/>
              <a:gd name="connsiteY22" fmla="*/ 705536 h 1405086"/>
              <a:gd name="connsiteX23" fmla="*/ 193722 w 1241472"/>
              <a:gd name="connsiteY23" fmla="*/ 642036 h 1405086"/>
              <a:gd name="connsiteX24" fmla="*/ 215947 w 1241472"/>
              <a:gd name="connsiteY24" fmla="*/ 591236 h 1405086"/>
              <a:gd name="connsiteX25" fmla="*/ 209597 w 1241472"/>
              <a:gd name="connsiteY25" fmla="*/ 791261 h 1405086"/>
              <a:gd name="connsiteX26" fmla="*/ 273097 w 1241472"/>
              <a:gd name="connsiteY26" fmla="*/ 984936 h 1405086"/>
              <a:gd name="connsiteX27" fmla="*/ 361997 w 1241472"/>
              <a:gd name="connsiteY27" fmla="*/ 1207186 h 1405086"/>
              <a:gd name="connsiteX28" fmla="*/ 435022 w 1241472"/>
              <a:gd name="connsiteY28" fmla="*/ 1400861 h 1405086"/>
              <a:gd name="connsiteX29" fmla="*/ 501697 w 1241472"/>
              <a:gd name="connsiteY29" fmla="*/ 1334186 h 1405086"/>
              <a:gd name="connsiteX30" fmla="*/ 552497 w 1241472"/>
              <a:gd name="connsiteY30" fmla="*/ 1257986 h 1405086"/>
              <a:gd name="connsiteX31" fmla="*/ 552497 w 1241472"/>
              <a:gd name="connsiteY31" fmla="*/ 1178611 h 1405086"/>
              <a:gd name="connsiteX32" fmla="*/ 571547 w 1241472"/>
              <a:gd name="connsiteY32" fmla="*/ 1134161 h 1405086"/>
              <a:gd name="connsiteX33" fmla="*/ 562022 w 1241472"/>
              <a:gd name="connsiteY33" fmla="*/ 994461 h 1405086"/>
              <a:gd name="connsiteX34" fmla="*/ 612822 w 1241472"/>
              <a:gd name="connsiteY34" fmla="*/ 934136 h 1405086"/>
              <a:gd name="connsiteX35" fmla="*/ 727122 w 1241472"/>
              <a:gd name="connsiteY35" fmla="*/ 835711 h 1405086"/>
              <a:gd name="connsiteX36" fmla="*/ 828722 w 1241472"/>
              <a:gd name="connsiteY36" fmla="*/ 702361 h 1405086"/>
              <a:gd name="connsiteX37" fmla="*/ 892222 w 1241472"/>
              <a:gd name="connsiteY37" fmla="*/ 626161 h 1405086"/>
              <a:gd name="connsiteX38" fmla="*/ 923972 w 1241472"/>
              <a:gd name="connsiteY38" fmla="*/ 581711 h 1405086"/>
              <a:gd name="connsiteX39" fmla="*/ 889047 w 1241472"/>
              <a:gd name="connsiteY39" fmla="*/ 483286 h 1405086"/>
              <a:gd name="connsiteX40" fmla="*/ 889047 w 1241472"/>
              <a:gd name="connsiteY40" fmla="*/ 483286 h 1405086"/>
              <a:gd name="connsiteX41" fmla="*/ 889047 w 1241472"/>
              <a:gd name="connsiteY41" fmla="*/ 457886 h 1405086"/>
              <a:gd name="connsiteX42" fmla="*/ 904922 w 1241472"/>
              <a:gd name="connsiteY42" fmla="*/ 454711 h 1405086"/>
              <a:gd name="connsiteX43" fmla="*/ 904922 w 1241472"/>
              <a:gd name="connsiteY43" fmla="*/ 454711 h 1405086"/>
              <a:gd name="connsiteX44" fmla="*/ 869997 w 1241472"/>
              <a:gd name="connsiteY44" fmla="*/ 432486 h 1405086"/>
              <a:gd name="connsiteX45" fmla="*/ 869997 w 1241472"/>
              <a:gd name="connsiteY45" fmla="*/ 432486 h 1405086"/>
              <a:gd name="connsiteX46" fmla="*/ 898572 w 1241472"/>
              <a:gd name="connsiteY46" fmla="*/ 388036 h 1405086"/>
              <a:gd name="connsiteX47" fmla="*/ 930322 w 1241472"/>
              <a:gd name="connsiteY47" fmla="*/ 410261 h 1405086"/>
              <a:gd name="connsiteX48" fmla="*/ 930322 w 1241472"/>
              <a:gd name="connsiteY48" fmla="*/ 442011 h 1405086"/>
              <a:gd name="connsiteX49" fmla="*/ 1050972 w 1241472"/>
              <a:gd name="connsiteY49" fmla="*/ 461061 h 1405086"/>
              <a:gd name="connsiteX50" fmla="*/ 1050972 w 1241472"/>
              <a:gd name="connsiteY50" fmla="*/ 461061 h 1405086"/>
              <a:gd name="connsiteX51" fmla="*/ 1019222 w 1241472"/>
              <a:gd name="connsiteY51" fmla="*/ 515036 h 1405086"/>
              <a:gd name="connsiteX52" fmla="*/ 1019222 w 1241472"/>
              <a:gd name="connsiteY52" fmla="*/ 515036 h 1405086"/>
              <a:gd name="connsiteX53" fmla="*/ 1035097 w 1241472"/>
              <a:gd name="connsiteY53" fmla="*/ 575361 h 1405086"/>
              <a:gd name="connsiteX54" fmla="*/ 1044622 w 1241472"/>
              <a:gd name="connsiteY54" fmla="*/ 537261 h 1405086"/>
              <a:gd name="connsiteX55" fmla="*/ 1076372 w 1241472"/>
              <a:gd name="connsiteY55" fmla="*/ 622986 h 1405086"/>
              <a:gd name="connsiteX56" fmla="*/ 1076372 w 1241472"/>
              <a:gd name="connsiteY56" fmla="*/ 622986 h 1405086"/>
              <a:gd name="connsiteX57" fmla="*/ 1165272 w 1241472"/>
              <a:gd name="connsiteY57" fmla="*/ 422961 h 1405086"/>
              <a:gd name="connsiteX58" fmla="*/ 1165272 w 1241472"/>
              <a:gd name="connsiteY58" fmla="*/ 422961 h 1405086"/>
              <a:gd name="connsiteX59" fmla="*/ 1241472 w 1241472"/>
              <a:gd name="connsiteY59" fmla="*/ 286436 h 1405086"/>
              <a:gd name="connsiteX60" fmla="*/ 1241472 w 1241472"/>
              <a:gd name="connsiteY60" fmla="*/ 286436 h 1405086"/>
              <a:gd name="connsiteX61" fmla="*/ 1222422 w 1241472"/>
              <a:gd name="connsiteY61" fmla="*/ 241986 h 1405086"/>
              <a:gd name="connsiteX62" fmla="*/ 1082722 w 1241472"/>
              <a:gd name="connsiteY62" fmla="*/ 248336 h 1405086"/>
              <a:gd name="connsiteX63" fmla="*/ 1082722 w 1241472"/>
              <a:gd name="connsiteY63" fmla="*/ 248336 h 1405086"/>
              <a:gd name="connsiteX64" fmla="*/ 1016047 w 1241472"/>
              <a:gd name="connsiteY64" fmla="*/ 305486 h 1405086"/>
              <a:gd name="connsiteX65" fmla="*/ 981122 w 1241472"/>
              <a:gd name="connsiteY65" fmla="*/ 359461 h 1405086"/>
              <a:gd name="connsiteX66" fmla="*/ 939847 w 1241472"/>
              <a:gd name="connsiteY66" fmla="*/ 365811 h 1405086"/>
              <a:gd name="connsiteX67" fmla="*/ 901747 w 1241472"/>
              <a:gd name="connsiteY67" fmla="*/ 359461 h 1405086"/>
              <a:gd name="connsiteX68" fmla="*/ 869997 w 1241472"/>
              <a:gd name="connsiteY68" fmla="*/ 292786 h 1405086"/>
              <a:gd name="connsiteX69" fmla="*/ 869997 w 1241472"/>
              <a:gd name="connsiteY69" fmla="*/ 292786 h 1405086"/>
              <a:gd name="connsiteX70" fmla="*/ 854122 w 1241472"/>
              <a:gd name="connsiteY70" fmla="*/ 299136 h 1405086"/>
              <a:gd name="connsiteX71" fmla="*/ 854122 w 1241472"/>
              <a:gd name="connsiteY71" fmla="*/ 372161 h 1405086"/>
              <a:gd name="connsiteX72" fmla="*/ 723947 w 1241472"/>
              <a:gd name="connsiteY72" fmla="*/ 372161 h 1405086"/>
              <a:gd name="connsiteX73" fmla="*/ 723947 w 1241472"/>
              <a:gd name="connsiteY73" fmla="*/ 372161 h 1405086"/>
              <a:gd name="connsiteX74" fmla="*/ 695372 w 1241472"/>
              <a:gd name="connsiteY74" fmla="*/ 324536 h 1405086"/>
              <a:gd name="connsiteX75" fmla="*/ 695372 w 1241472"/>
              <a:gd name="connsiteY75" fmla="*/ 324536 h 1405086"/>
              <a:gd name="connsiteX76" fmla="*/ 628697 w 1241472"/>
              <a:gd name="connsiteY76" fmla="*/ 327711 h 1405086"/>
              <a:gd name="connsiteX77" fmla="*/ 596947 w 1241472"/>
              <a:gd name="connsiteY77" fmla="*/ 327711 h 1405086"/>
              <a:gd name="connsiteX78" fmla="*/ 492172 w 1241472"/>
              <a:gd name="connsiteY78" fmla="*/ 261036 h 1405086"/>
              <a:gd name="connsiteX79" fmla="*/ 492172 w 1241472"/>
              <a:gd name="connsiteY79" fmla="*/ 261036 h 1405086"/>
              <a:gd name="connsiteX80" fmla="*/ 495347 w 1241472"/>
              <a:gd name="connsiteY80" fmla="*/ 175311 h 1405086"/>
              <a:gd name="connsiteX81" fmla="*/ 457247 w 1241472"/>
              <a:gd name="connsiteY81" fmla="*/ 121336 h 1405086"/>
              <a:gd name="connsiteX82" fmla="*/ 457247 w 1241472"/>
              <a:gd name="connsiteY82" fmla="*/ 121336 h 1405086"/>
              <a:gd name="connsiteX83" fmla="*/ 428672 w 1241472"/>
              <a:gd name="connsiteY83" fmla="*/ 140386 h 1405086"/>
              <a:gd name="connsiteX84" fmla="*/ 400097 w 1241472"/>
              <a:gd name="connsiteY84" fmla="*/ 22911 h 1405086"/>
              <a:gd name="connsiteX85" fmla="*/ 311197 w 1241472"/>
              <a:gd name="connsiteY85" fmla="*/ 686 h 1405086"/>
              <a:gd name="connsiteX0" fmla="*/ 311197 w 1241472"/>
              <a:gd name="connsiteY0" fmla="*/ 686 h 1405086"/>
              <a:gd name="connsiteX1" fmla="*/ 273097 w 1241472"/>
              <a:gd name="connsiteY1" fmla="*/ 35611 h 1405086"/>
              <a:gd name="connsiteX2" fmla="*/ 266747 w 1241472"/>
              <a:gd name="connsiteY2" fmla="*/ 64186 h 1405086"/>
              <a:gd name="connsiteX3" fmla="*/ 222297 w 1241472"/>
              <a:gd name="connsiteY3" fmla="*/ 70536 h 1405086"/>
              <a:gd name="connsiteX4" fmla="*/ 219122 w 1241472"/>
              <a:gd name="connsiteY4" fmla="*/ 153086 h 1405086"/>
              <a:gd name="connsiteX5" fmla="*/ 203247 w 1241472"/>
              <a:gd name="connsiteY5" fmla="*/ 188011 h 1405086"/>
              <a:gd name="connsiteX6" fmla="*/ 187372 w 1241472"/>
              <a:gd name="connsiteY6" fmla="*/ 219761 h 1405086"/>
              <a:gd name="connsiteX7" fmla="*/ 171497 w 1241472"/>
              <a:gd name="connsiteY7" fmla="*/ 248336 h 1405086"/>
              <a:gd name="connsiteX8" fmla="*/ 152447 w 1241472"/>
              <a:gd name="connsiteY8" fmla="*/ 267386 h 1405086"/>
              <a:gd name="connsiteX9" fmla="*/ 136572 w 1241472"/>
              <a:gd name="connsiteY9" fmla="*/ 315011 h 1405086"/>
              <a:gd name="connsiteX10" fmla="*/ 60372 w 1241472"/>
              <a:gd name="connsiteY10" fmla="*/ 318186 h 1405086"/>
              <a:gd name="connsiteX11" fmla="*/ 25447 w 1241472"/>
              <a:gd name="connsiteY11" fmla="*/ 375336 h 1405086"/>
              <a:gd name="connsiteX12" fmla="*/ 60372 w 1241472"/>
              <a:gd name="connsiteY12" fmla="*/ 378511 h 1405086"/>
              <a:gd name="connsiteX13" fmla="*/ 60372 w 1241472"/>
              <a:gd name="connsiteY13" fmla="*/ 432486 h 1405086"/>
              <a:gd name="connsiteX14" fmla="*/ 101647 w 1241472"/>
              <a:gd name="connsiteY14" fmla="*/ 442011 h 1405086"/>
              <a:gd name="connsiteX15" fmla="*/ 114347 w 1241472"/>
              <a:gd name="connsiteY15" fmla="*/ 495986 h 1405086"/>
              <a:gd name="connsiteX16" fmla="*/ 22272 w 1241472"/>
              <a:gd name="connsiteY16" fmla="*/ 530911 h 1405086"/>
              <a:gd name="connsiteX17" fmla="*/ 47 w 1241472"/>
              <a:gd name="connsiteY17" fmla="*/ 540436 h 1405086"/>
              <a:gd name="connsiteX18" fmla="*/ 25447 w 1241472"/>
              <a:gd name="connsiteY18" fmla="*/ 575361 h 1405086"/>
              <a:gd name="connsiteX19" fmla="*/ 85772 w 1241472"/>
              <a:gd name="connsiteY19" fmla="*/ 578536 h 1405086"/>
              <a:gd name="connsiteX20" fmla="*/ 69897 w 1241472"/>
              <a:gd name="connsiteY20" fmla="*/ 616636 h 1405086"/>
              <a:gd name="connsiteX21" fmla="*/ 28622 w 1241472"/>
              <a:gd name="connsiteY21" fmla="*/ 638861 h 1405086"/>
              <a:gd name="connsiteX22" fmla="*/ 120697 w 1241472"/>
              <a:gd name="connsiteY22" fmla="*/ 743636 h 1405086"/>
              <a:gd name="connsiteX23" fmla="*/ 193722 w 1241472"/>
              <a:gd name="connsiteY23" fmla="*/ 642036 h 1405086"/>
              <a:gd name="connsiteX24" fmla="*/ 215947 w 1241472"/>
              <a:gd name="connsiteY24" fmla="*/ 591236 h 1405086"/>
              <a:gd name="connsiteX25" fmla="*/ 209597 w 1241472"/>
              <a:gd name="connsiteY25" fmla="*/ 791261 h 1405086"/>
              <a:gd name="connsiteX26" fmla="*/ 273097 w 1241472"/>
              <a:gd name="connsiteY26" fmla="*/ 984936 h 1405086"/>
              <a:gd name="connsiteX27" fmla="*/ 361997 w 1241472"/>
              <a:gd name="connsiteY27" fmla="*/ 1207186 h 1405086"/>
              <a:gd name="connsiteX28" fmla="*/ 435022 w 1241472"/>
              <a:gd name="connsiteY28" fmla="*/ 1400861 h 1405086"/>
              <a:gd name="connsiteX29" fmla="*/ 501697 w 1241472"/>
              <a:gd name="connsiteY29" fmla="*/ 1334186 h 1405086"/>
              <a:gd name="connsiteX30" fmla="*/ 552497 w 1241472"/>
              <a:gd name="connsiteY30" fmla="*/ 1257986 h 1405086"/>
              <a:gd name="connsiteX31" fmla="*/ 552497 w 1241472"/>
              <a:gd name="connsiteY31" fmla="*/ 1178611 h 1405086"/>
              <a:gd name="connsiteX32" fmla="*/ 571547 w 1241472"/>
              <a:gd name="connsiteY32" fmla="*/ 1134161 h 1405086"/>
              <a:gd name="connsiteX33" fmla="*/ 562022 w 1241472"/>
              <a:gd name="connsiteY33" fmla="*/ 994461 h 1405086"/>
              <a:gd name="connsiteX34" fmla="*/ 612822 w 1241472"/>
              <a:gd name="connsiteY34" fmla="*/ 934136 h 1405086"/>
              <a:gd name="connsiteX35" fmla="*/ 727122 w 1241472"/>
              <a:gd name="connsiteY35" fmla="*/ 835711 h 1405086"/>
              <a:gd name="connsiteX36" fmla="*/ 828722 w 1241472"/>
              <a:gd name="connsiteY36" fmla="*/ 702361 h 1405086"/>
              <a:gd name="connsiteX37" fmla="*/ 892222 w 1241472"/>
              <a:gd name="connsiteY37" fmla="*/ 626161 h 1405086"/>
              <a:gd name="connsiteX38" fmla="*/ 923972 w 1241472"/>
              <a:gd name="connsiteY38" fmla="*/ 581711 h 1405086"/>
              <a:gd name="connsiteX39" fmla="*/ 889047 w 1241472"/>
              <a:gd name="connsiteY39" fmla="*/ 483286 h 1405086"/>
              <a:gd name="connsiteX40" fmla="*/ 889047 w 1241472"/>
              <a:gd name="connsiteY40" fmla="*/ 483286 h 1405086"/>
              <a:gd name="connsiteX41" fmla="*/ 889047 w 1241472"/>
              <a:gd name="connsiteY41" fmla="*/ 457886 h 1405086"/>
              <a:gd name="connsiteX42" fmla="*/ 904922 w 1241472"/>
              <a:gd name="connsiteY42" fmla="*/ 454711 h 1405086"/>
              <a:gd name="connsiteX43" fmla="*/ 904922 w 1241472"/>
              <a:gd name="connsiteY43" fmla="*/ 454711 h 1405086"/>
              <a:gd name="connsiteX44" fmla="*/ 869997 w 1241472"/>
              <a:gd name="connsiteY44" fmla="*/ 432486 h 1405086"/>
              <a:gd name="connsiteX45" fmla="*/ 869997 w 1241472"/>
              <a:gd name="connsiteY45" fmla="*/ 432486 h 1405086"/>
              <a:gd name="connsiteX46" fmla="*/ 898572 w 1241472"/>
              <a:gd name="connsiteY46" fmla="*/ 388036 h 1405086"/>
              <a:gd name="connsiteX47" fmla="*/ 930322 w 1241472"/>
              <a:gd name="connsiteY47" fmla="*/ 410261 h 1405086"/>
              <a:gd name="connsiteX48" fmla="*/ 930322 w 1241472"/>
              <a:gd name="connsiteY48" fmla="*/ 442011 h 1405086"/>
              <a:gd name="connsiteX49" fmla="*/ 1050972 w 1241472"/>
              <a:gd name="connsiteY49" fmla="*/ 461061 h 1405086"/>
              <a:gd name="connsiteX50" fmla="*/ 1050972 w 1241472"/>
              <a:gd name="connsiteY50" fmla="*/ 461061 h 1405086"/>
              <a:gd name="connsiteX51" fmla="*/ 1019222 w 1241472"/>
              <a:gd name="connsiteY51" fmla="*/ 515036 h 1405086"/>
              <a:gd name="connsiteX52" fmla="*/ 1019222 w 1241472"/>
              <a:gd name="connsiteY52" fmla="*/ 515036 h 1405086"/>
              <a:gd name="connsiteX53" fmla="*/ 1035097 w 1241472"/>
              <a:gd name="connsiteY53" fmla="*/ 575361 h 1405086"/>
              <a:gd name="connsiteX54" fmla="*/ 1044622 w 1241472"/>
              <a:gd name="connsiteY54" fmla="*/ 537261 h 1405086"/>
              <a:gd name="connsiteX55" fmla="*/ 1076372 w 1241472"/>
              <a:gd name="connsiteY55" fmla="*/ 622986 h 1405086"/>
              <a:gd name="connsiteX56" fmla="*/ 1076372 w 1241472"/>
              <a:gd name="connsiteY56" fmla="*/ 622986 h 1405086"/>
              <a:gd name="connsiteX57" fmla="*/ 1165272 w 1241472"/>
              <a:gd name="connsiteY57" fmla="*/ 422961 h 1405086"/>
              <a:gd name="connsiteX58" fmla="*/ 1165272 w 1241472"/>
              <a:gd name="connsiteY58" fmla="*/ 422961 h 1405086"/>
              <a:gd name="connsiteX59" fmla="*/ 1241472 w 1241472"/>
              <a:gd name="connsiteY59" fmla="*/ 286436 h 1405086"/>
              <a:gd name="connsiteX60" fmla="*/ 1241472 w 1241472"/>
              <a:gd name="connsiteY60" fmla="*/ 286436 h 1405086"/>
              <a:gd name="connsiteX61" fmla="*/ 1222422 w 1241472"/>
              <a:gd name="connsiteY61" fmla="*/ 241986 h 1405086"/>
              <a:gd name="connsiteX62" fmla="*/ 1082722 w 1241472"/>
              <a:gd name="connsiteY62" fmla="*/ 248336 h 1405086"/>
              <a:gd name="connsiteX63" fmla="*/ 1082722 w 1241472"/>
              <a:gd name="connsiteY63" fmla="*/ 248336 h 1405086"/>
              <a:gd name="connsiteX64" fmla="*/ 1016047 w 1241472"/>
              <a:gd name="connsiteY64" fmla="*/ 305486 h 1405086"/>
              <a:gd name="connsiteX65" fmla="*/ 981122 w 1241472"/>
              <a:gd name="connsiteY65" fmla="*/ 359461 h 1405086"/>
              <a:gd name="connsiteX66" fmla="*/ 939847 w 1241472"/>
              <a:gd name="connsiteY66" fmla="*/ 365811 h 1405086"/>
              <a:gd name="connsiteX67" fmla="*/ 901747 w 1241472"/>
              <a:gd name="connsiteY67" fmla="*/ 359461 h 1405086"/>
              <a:gd name="connsiteX68" fmla="*/ 869997 w 1241472"/>
              <a:gd name="connsiteY68" fmla="*/ 292786 h 1405086"/>
              <a:gd name="connsiteX69" fmla="*/ 869997 w 1241472"/>
              <a:gd name="connsiteY69" fmla="*/ 292786 h 1405086"/>
              <a:gd name="connsiteX70" fmla="*/ 854122 w 1241472"/>
              <a:gd name="connsiteY70" fmla="*/ 299136 h 1405086"/>
              <a:gd name="connsiteX71" fmla="*/ 854122 w 1241472"/>
              <a:gd name="connsiteY71" fmla="*/ 372161 h 1405086"/>
              <a:gd name="connsiteX72" fmla="*/ 723947 w 1241472"/>
              <a:gd name="connsiteY72" fmla="*/ 372161 h 1405086"/>
              <a:gd name="connsiteX73" fmla="*/ 723947 w 1241472"/>
              <a:gd name="connsiteY73" fmla="*/ 372161 h 1405086"/>
              <a:gd name="connsiteX74" fmla="*/ 695372 w 1241472"/>
              <a:gd name="connsiteY74" fmla="*/ 324536 h 1405086"/>
              <a:gd name="connsiteX75" fmla="*/ 695372 w 1241472"/>
              <a:gd name="connsiteY75" fmla="*/ 324536 h 1405086"/>
              <a:gd name="connsiteX76" fmla="*/ 628697 w 1241472"/>
              <a:gd name="connsiteY76" fmla="*/ 327711 h 1405086"/>
              <a:gd name="connsiteX77" fmla="*/ 596947 w 1241472"/>
              <a:gd name="connsiteY77" fmla="*/ 327711 h 1405086"/>
              <a:gd name="connsiteX78" fmla="*/ 492172 w 1241472"/>
              <a:gd name="connsiteY78" fmla="*/ 261036 h 1405086"/>
              <a:gd name="connsiteX79" fmla="*/ 492172 w 1241472"/>
              <a:gd name="connsiteY79" fmla="*/ 261036 h 1405086"/>
              <a:gd name="connsiteX80" fmla="*/ 495347 w 1241472"/>
              <a:gd name="connsiteY80" fmla="*/ 175311 h 1405086"/>
              <a:gd name="connsiteX81" fmla="*/ 457247 w 1241472"/>
              <a:gd name="connsiteY81" fmla="*/ 121336 h 1405086"/>
              <a:gd name="connsiteX82" fmla="*/ 457247 w 1241472"/>
              <a:gd name="connsiteY82" fmla="*/ 121336 h 1405086"/>
              <a:gd name="connsiteX83" fmla="*/ 428672 w 1241472"/>
              <a:gd name="connsiteY83" fmla="*/ 140386 h 1405086"/>
              <a:gd name="connsiteX84" fmla="*/ 400097 w 1241472"/>
              <a:gd name="connsiteY84" fmla="*/ 22911 h 1405086"/>
              <a:gd name="connsiteX85" fmla="*/ 311197 w 1241472"/>
              <a:gd name="connsiteY85" fmla="*/ 686 h 1405086"/>
              <a:gd name="connsiteX0" fmla="*/ 314331 w 1244606"/>
              <a:gd name="connsiteY0" fmla="*/ 686 h 1405086"/>
              <a:gd name="connsiteX1" fmla="*/ 276231 w 1244606"/>
              <a:gd name="connsiteY1" fmla="*/ 35611 h 1405086"/>
              <a:gd name="connsiteX2" fmla="*/ 269881 w 1244606"/>
              <a:gd name="connsiteY2" fmla="*/ 64186 h 1405086"/>
              <a:gd name="connsiteX3" fmla="*/ 225431 w 1244606"/>
              <a:gd name="connsiteY3" fmla="*/ 70536 h 1405086"/>
              <a:gd name="connsiteX4" fmla="*/ 222256 w 1244606"/>
              <a:gd name="connsiteY4" fmla="*/ 153086 h 1405086"/>
              <a:gd name="connsiteX5" fmla="*/ 206381 w 1244606"/>
              <a:gd name="connsiteY5" fmla="*/ 188011 h 1405086"/>
              <a:gd name="connsiteX6" fmla="*/ 190506 w 1244606"/>
              <a:gd name="connsiteY6" fmla="*/ 219761 h 1405086"/>
              <a:gd name="connsiteX7" fmla="*/ 174631 w 1244606"/>
              <a:gd name="connsiteY7" fmla="*/ 248336 h 1405086"/>
              <a:gd name="connsiteX8" fmla="*/ 155581 w 1244606"/>
              <a:gd name="connsiteY8" fmla="*/ 267386 h 1405086"/>
              <a:gd name="connsiteX9" fmla="*/ 139706 w 1244606"/>
              <a:gd name="connsiteY9" fmla="*/ 315011 h 1405086"/>
              <a:gd name="connsiteX10" fmla="*/ 63506 w 1244606"/>
              <a:gd name="connsiteY10" fmla="*/ 318186 h 1405086"/>
              <a:gd name="connsiteX11" fmla="*/ 28581 w 1244606"/>
              <a:gd name="connsiteY11" fmla="*/ 375336 h 1405086"/>
              <a:gd name="connsiteX12" fmla="*/ 63506 w 1244606"/>
              <a:gd name="connsiteY12" fmla="*/ 378511 h 1405086"/>
              <a:gd name="connsiteX13" fmla="*/ 63506 w 1244606"/>
              <a:gd name="connsiteY13" fmla="*/ 432486 h 1405086"/>
              <a:gd name="connsiteX14" fmla="*/ 104781 w 1244606"/>
              <a:gd name="connsiteY14" fmla="*/ 442011 h 1405086"/>
              <a:gd name="connsiteX15" fmla="*/ 117481 w 1244606"/>
              <a:gd name="connsiteY15" fmla="*/ 495986 h 1405086"/>
              <a:gd name="connsiteX16" fmla="*/ 25406 w 1244606"/>
              <a:gd name="connsiteY16" fmla="*/ 530911 h 1405086"/>
              <a:gd name="connsiteX17" fmla="*/ 3181 w 1244606"/>
              <a:gd name="connsiteY17" fmla="*/ 540436 h 1405086"/>
              <a:gd name="connsiteX18" fmla="*/ 9531 w 1244606"/>
              <a:gd name="connsiteY18" fmla="*/ 581711 h 1405086"/>
              <a:gd name="connsiteX19" fmla="*/ 88906 w 1244606"/>
              <a:gd name="connsiteY19" fmla="*/ 578536 h 1405086"/>
              <a:gd name="connsiteX20" fmla="*/ 73031 w 1244606"/>
              <a:gd name="connsiteY20" fmla="*/ 616636 h 1405086"/>
              <a:gd name="connsiteX21" fmla="*/ 31756 w 1244606"/>
              <a:gd name="connsiteY21" fmla="*/ 638861 h 1405086"/>
              <a:gd name="connsiteX22" fmla="*/ 123831 w 1244606"/>
              <a:gd name="connsiteY22" fmla="*/ 743636 h 1405086"/>
              <a:gd name="connsiteX23" fmla="*/ 196856 w 1244606"/>
              <a:gd name="connsiteY23" fmla="*/ 642036 h 1405086"/>
              <a:gd name="connsiteX24" fmla="*/ 219081 w 1244606"/>
              <a:gd name="connsiteY24" fmla="*/ 591236 h 1405086"/>
              <a:gd name="connsiteX25" fmla="*/ 212731 w 1244606"/>
              <a:gd name="connsiteY25" fmla="*/ 791261 h 1405086"/>
              <a:gd name="connsiteX26" fmla="*/ 276231 w 1244606"/>
              <a:gd name="connsiteY26" fmla="*/ 984936 h 1405086"/>
              <a:gd name="connsiteX27" fmla="*/ 365131 w 1244606"/>
              <a:gd name="connsiteY27" fmla="*/ 1207186 h 1405086"/>
              <a:gd name="connsiteX28" fmla="*/ 438156 w 1244606"/>
              <a:gd name="connsiteY28" fmla="*/ 1400861 h 1405086"/>
              <a:gd name="connsiteX29" fmla="*/ 504831 w 1244606"/>
              <a:gd name="connsiteY29" fmla="*/ 1334186 h 1405086"/>
              <a:gd name="connsiteX30" fmla="*/ 555631 w 1244606"/>
              <a:gd name="connsiteY30" fmla="*/ 1257986 h 1405086"/>
              <a:gd name="connsiteX31" fmla="*/ 555631 w 1244606"/>
              <a:gd name="connsiteY31" fmla="*/ 1178611 h 1405086"/>
              <a:gd name="connsiteX32" fmla="*/ 574681 w 1244606"/>
              <a:gd name="connsiteY32" fmla="*/ 1134161 h 1405086"/>
              <a:gd name="connsiteX33" fmla="*/ 565156 w 1244606"/>
              <a:gd name="connsiteY33" fmla="*/ 994461 h 1405086"/>
              <a:gd name="connsiteX34" fmla="*/ 615956 w 1244606"/>
              <a:gd name="connsiteY34" fmla="*/ 934136 h 1405086"/>
              <a:gd name="connsiteX35" fmla="*/ 730256 w 1244606"/>
              <a:gd name="connsiteY35" fmla="*/ 835711 h 1405086"/>
              <a:gd name="connsiteX36" fmla="*/ 831856 w 1244606"/>
              <a:gd name="connsiteY36" fmla="*/ 702361 h 1405086"/>
              <a:gd name="connsiteX37" fmla="*/ 895356 w 1244606"/>
              <a:gd name="connsiteY37" fmla="*/ 626161 h 1405086"/>
              <a:gd name="connsiteX38" fmla="*/ 927106 w 1244606"/>
              <a:gd name="connsiteY38" fmla="*/ 581711 h 1405086"/>
              <a:gd name="connsiteX39" fmla="*/ 892181 w 1244606"/>
              <a:gd name="connsiteY39" fmla="*/ 483286 h 1405086"/>
              <a:gd name="connsiteX40" fmla="*/ 892181 w 1244606"/>
              <a:gd name="connsiteY40" fmla="*/ 483286 h 1405086"/>
              <a:gd name="connsiteX41" fmla="*/ 892181 w 1244606"/>
              <a:gd name="connsiteY41" fmla="*/ 457886 h 1405086"/>
              <a:gd name="connsiteX42" fmla="*/ 908056 w 1244606"/>
              <a:gd name="connsiteY42" fmla="*/ 454711 h 1405086"/>
              <a:gd name="connsiteX43" fmla="*/ 908056 w 1244606"/>
              <a:gd name="connsiteY43" fmla="*/ 454711 h 1405086"/>
              <a:gd name="connsiteX44" fmla="*/ 873131 w 1244606"/>
              <a:gd name="connsiteY44" fmla="*/ 432486 h 1405086"/>
              <a:gd name="connsiteX45" fmla="*/ 873131 w 1244606"/>
              <a:gd name="connsiteY45" fmla="*/ 432486 h 1405086"/>
              <a:gd name="connsiteX46" fmla="*/ 901706 w 1244606"/>
              <a:gd name="connsiteY46" fmla="*/ 388036 h 1405086"/>
              <a:gd name="connsiteX47" fmla="*/ 933456 w 1244606"/>
              <a:gd name="connsiteY47" fmla="*/ 410261 h 1405086"/>
              <a:gd name="connsiteX48" fmla="*/ 933456 w 1244606"/>
              <a:gd name="connsiteY48" fmla="*/ 442011 h 1405086"/>
              <a:gd name="connsiteX49" fmla="*/ 1054106 w 1244606"/>
              <a:gd name="connsiteY49" fmla="*/ 461061 h 1405086"/>
              <a:gd name="connsiteX50" fmla="*/ 1054106 w 1244606"/>
              <a:gd name="connsiteY50" fmla="*/ 461061 h 1405086"/>
              <a:gd name="connsiteX51" fmla="*/ 1022356 w 1244606"/>
              <a:gd name="connsiteY51" fmla="*/ 515036 h 1405086"/>
              <a:gd name="connsiteX52" fmla="*/ 1022356 w 1244606"/>
              <a:gd name="connsiteY52" fmla="*/ 515036 h 1405086"/>
              <a:gd name="connsiteX53" fmla="*/ 1038231 w 1244606"/>
              <a:gd name="connsiteY53" fmla="*/ 575361 h 1405086"/>
              <a:gd name="connsiteX54" fmla="*/ 1047756 w 1244606"/>
              <a:gd name="connsiteY54" fmla="*/ 537261 h 1405086"/>
              <a:gd name="connsiteX55" fmla="*/ 1079506 w 1244606"/>
              <a:gd name="connsiteY55" fmla="*/ 622986 h 1405086"/>
              <a:gd name="connsiteX56" fmla="*/ 1079506 w 1244606"/>
              <a:gd name="connsiteY56" fmla="*/ 622986 h 1405086"/>
              <a:gd name="connsiteX57" fmla="*/ 1168406 w 1244606"/>
              <a:gd name="connsiteY57" fmla="*/ 422961 h 1405086"/>
              <a:gd name="connsiteX58" fmla="*/ 1168406 w 1244606"/>
              <a:gd name="connsiteY58" fmla="*/ 422961 h 1405086"/>
              <a:gd name="connsiteX59" fmla="*/ 1244606 w 1244606"/>
              <a:gd name="connsiteY59" fmla="*/ 286436 h 1405086"/>
              <a:gd name="connsiteX60" fmla="*/ 1244606 w 1244606"/>
              <a:gd name="connsiteY60" fmla="*/ 286436 h 1405086"/>
              <a:gd name="connsiteX61" fmla="*/ 1225556 w 1244606"/>
              <a:gd name="connsiteY61" fmla="*/ 241986 h 1405086"/>
              <a:gd name="connsiteX62" fmla="*/ 1085856 w 1244606"/>
              <a:gd name="connsiteY62" fmla="*/ 248336 h 1405086"/>
              <a:gd name="connsiteX63" fmla="*/ 1085856 w 1244606"/>
              <a:gd name="connsiteY63" fmla="*/ 248336 h 1405086"/>
              <a:gd name="connsiteX64" fmla="*/ 1019181 w 1244606"/>
              <a:gd name="connsiteY64" fmla="*/ 305486 h 1405086"/>
              <a:gd name="connsiteX65" fmla="*/ 984256 w 1244606"/>
              <a:gd name="connsiteY65" fmla="*/ 359461 h 1405086"/>
              <a:gd name="connsiteX66" fmla="*/ 942981 w 1244606"/>
              <a:gd name="connsiteY66" fmla="*/ 365811 h 1405086"/>
              <a:gd name="connsiteX67" fmla="*/ 904881 w 1244606"/>
              <a:gd name="connsiteY67" fmla="*/ 359461 h 1405086"/>
              <a:gd name="connsiteX68" fmla="*/ 873131 w 1244606"/>
              <a:gd name="connsiteY68" fmla="*/ 292786 h 1405086"/>
              <a:gd name="connsiteX69" fmla="*/ 873131 w 1244606"/>
              <a:gd name="connsiteY69" fmla="*/ 292786 h 1405086"/>
              <a:gd name="connsiteX70" fmla="*/ 857256 w 1244606"/>
              <a:gd name="connsiteY70" fmla="*/ 299136 h 1405086"/>
              <a:gd name="connsiteX71" fmla="*/ 857256 w 1244606"/>
              <a:gd name="connsiteY71" fmla="*/ 372161 h 1405086"/>
              <a:gd name="connsiteX72" fmla="*/ 727081 w 1244606"/>
              <a:gd name="connsiteY72" fmla="*/ 372161 h 1405086"/>
              <a:gd name="connsiteX73" fmla="*/ 727081 w 1244606"/>
              <a:gd name="connsiteY73" fmla="*/ 372161 h 1405086"/>
              <a:gd name="connsiteX74" fmla="*/ 698506 w 1244606"/>
              <a:gd name="connsiteY74" fmla="*/ 324536 h 1405086"/>
              <a:gd name="connsiteX75" fmla="*/ 698506 w 1244606"/>
              <a:gd name="connsiteY75" fmla="*/ 324536 h 1405086"/>
              <a:gd name="connsiteX76" fmla="*/ 631831 w 1244606"/>
              <a:gd name="connsiteY76" fmla="*/ 327711 h 1405086"/>
              <a:gd name="connsiteX77" fmla="*/ 600081 w 1244606"/>
              <a:gd name="connsiteY77" fmla="*/ 327711 h 1405086"/>
              <a:gd name="connsiteX78" fmla="*/ 495306 w 1244606"/>
              <a:gd name="connsiteY78" fmla="*/ 261036 h 1405086"/>
              <a:gd name="connsiteX79" fmla="*/ 495306 w 1244606"/>
              <a:gd name="connsiteY79" fmla="*/ 261036 h 1405086"/>
              <a:gd name="connsiteX80" fmla="*/ 498481 w 1244606"/>
              <a:gd name="connsiteY80" fmla="*/ 175311 h 1405086"/>
              <a:gd name="connsiteX81" fmla="*/ 460381 w 1244606"/>
              <a:gd name="connsiteY81" fmla="*/ 121336 h 1405086"/>
              <a:gd name="connsiteX82" fmla="*/ 460381 w 1244606"/>
              <a:gd name="connsiteY82" fmla="*/ 121336 h 1405086"/>
              <a:gd name="connsiteX83" fmla="*/ 431806 w 1244606"/>
              <a:gd name="connsiteY83" fmla="*/ 140386 h 1405086"/>
              <a:gd name="connsiteX84" fmla="*/ 403231 w 1244606"/>
              <a:gd name="connsiteY84" fmla="*/ 22911 h 1405086"/>
              <a:gd name="connsiteX85" fmla="*/ 314331 w 1244606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13652 w 1242302"/>
              <a:gd name="connsiteY34" fmla="*/ 9341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223252 w 1242302"/>
              <a:gd name="connsiteY61" fmla="*/ 241986 h 1405086"/>
              <a:gd name="connsiteX62" fmla="*/ 1083552 w 1242302"/>
              <a:gd name="connsiteY62" fmla="*/ 248336 h 1405086"/>
              <a:gd name="connsiteX63" fmla="*/ 1083552 w 1242302"/>
              <a:gd name="connsiteY63" fmla="*/ 248336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13652 w 1242302"/>
              <a:gd name="connsiteY34" fmla="*/ 9341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223252 w 1242302"/>
              <a:gd name="connsiteY61" fmla="*/ 241986 h 1405086"/>
              <a:gd name="connsiteX62" fmla="*/ 1083552 w 1242302"/>
              <a:gd name="connsiteY62" fmla="*/ 248336 h 1405086"/>
              <a:gd name="connsiteX63" fmla="*/ 11407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95456"/>
              <a:gd name="connsiteY0" fmla="*/ 686 h 1405086"/>
              <a:gd name="connsiteX1" fmla="*/ 273927 w 1295456"/>
              <a:gd name="connsiteY1" fmla="*/ 35611 h 1405086"/>
              <a:gd name="connsiteX2" fmla="*/ 267577 w 1295456"/>
              <a:gd name="connsiteY2" fmla="*/ 64186 h 1405086"/>
              <a:gd name="connsiteX3" fmla="*/ 223127 w 1295456"/>
              <a:gd name="connsiteY3" fmla="*/ 70536 h 1405086"/>
              <a:gd name="connsiteX4" fmla="*/ 219952 w 1295456"/>
              <a:gd name="connsiteY4" fmla="*/ 153086 h 1405086"/>
              <a:gd name="connsiteX5" fmla="*/ 204077 w 1295456"/>
              <a:gd name="connsiteY5" fmla="*/ 188011 h 1405086"/>
              <a:gd name="connsiteX6" fmla="*/ 188202 w 1295456"/>
              <a:gd name="connsiteY6" fmla="*/ 219761 h 1405086"/>
              <a:gd name="connsiteX7" fmla="*/ 172327 w 1295456"/>
              <a:gd name="connsiteY7" fmla="*/ 248336 h 1405086"/>
              <a:gd name="connsiteX8" fmla="*/ 153277 w 1295456"/>
              <a:gd name="connsiteY8" fmla="*/ 267386 h 1405086"/>
              <a:gd name="connsiteX9" fmla="*/ 137402 w 1295456"/>
              <a:gd name="connsiteY9" fmla="*/ 315011 h 1405086"/>
              <a:gd name="connsiteX10" fmla="*/ 61202 w 1295456"/>
              <a:gd name="connsiteY10" fmla="*/ 318186 h 1405086"/>
              <a:gd name="connsiteX11" fmla="*/ 26277 w 1295456"/>
              <a:gd name="connsiteY11" fmla="*/ 375336 h 1405086"/>
              <a:gd name="connsiteX12" fmla="*/ 61202 w 1295456"/>
              <a:gd name="connsiteY12" fmla="*/ 378511 h 1405086"/>
              <a:gd name="connsiteX13" fmla="*/ 61202 w 1295456"/>
              <a:gd name="connsiteY13" fmla="*/ 432486 h 1405086"/>
              <a:gd name="connsiteX14" fmla="*/ 102477 w 1295456"/>
              <a:gd name="connsiteY14" fmla="*/ 442011 h 1405086"/>
              <a:gd name="connsiteX15" fmla="*/ 115177 w 1295456"/>
              <a:gd name="connsiteY15" fmla="*/ 495986 h 1405086"/>
              <a:gd name="connsiteX16" fmla="*/ 23102 w 1295456"/>
              <a:gd name="connsiteY16" fmla="*/ 530911 h 1405086"/>
              <a:gd name="connsiteX17" fmla="*/ 877 w 1295456"/>
              <a:gd name="connsiteY17" fmla="*/ 540436 h 1405086"/>
              <a:gd name="connsiteX18" fmla="*/ 7227 w 1295456"/>
              <a:gd name="connsiteY18" fmla="*/ 581711 h 1405086"/>
              <a:gd name="connsiteX19" fmla="*/ 32627 w 1295456"/>
              <a:gd name="connsiteY19" fmla="*/ 607111 h 1405086"/>
              <a:gd name="connsiteX20" fmla="*/ 70727 w 1295456"/>
              <a:gd name="connsiteY20" fmla="*/ 616636 h 1405086"/>
              <a:gd name="connsiteX21" fmla="*/ 29452 w 1295456"/>
              <a:gd name="connsiteY21" fmla="*/ 638861 h 1405086"/>
              <a:gd name="connsiteX22" fmla="*/ 121527 w 1295456"/>
              <a:gd name="connsiteY22" fmla="*/ 743636 h 1405086"/>
              <a:gd name="connsiteX23" fmla="*/ 194552 w 1295456"/>
              <a:gd name="connsiteY23" fmla="*/ 642036 h 1405086"/>
              <a:gd name="connsiteX24" fmla="*/ 216777 w 1295456"/>
              <a:gd name="connsiteY24" fmla="*/ 591236 h 1405086"/>
              <a:gd name="connsiteX25" fmla="*/ 210427 w 1295456"/>
              <a:gd name="connsiteY25" fmla="*/ 791261 h 1405086"/>
              <a:gd name="connsiteX26" fmla="*/ 273927 w 1295456"/>
              <a:gd name="connsiteY26" fmla="*/ 984936 h 1405086"/>
              <a:gd name="connsiteX27" fmla="*/ 362827 w 1295456"/>
              <a:gd name="connsiteY27" fmla="*/ 1207186 h 1405086"/>
              <a:gd name="connsiteX28" fmla="*/ 435852 w 1295456"/>
              <a:gd name="connsiteY28" fmla="*/ 1400861 h 1405086"/>
              <a:gd name="connsiteX29" fmla="*/ 502527 w 1295456"/>
              <a:gd name="connsiteY29" fmla="*/ 1334186 h 1405086"/>
              <a:gd name="connsiteX30" fmla="*/ 553327 w 1295456"/>
              <a:gd name="connsiteY30" fmla="*/ 1257986 h 1405086"/>
              <a:gd name="connsiteX31" fmla="*/ 553327 w 1295456"/>
              <a:gd name="connsiteY31" fmla="*/ 1178611 h 1405086"/>
              <a:gd name="connsiteX32" fmla="*/ 572377 w 1295456"/>
              <a:gd name="connsiteY32" fmla="*/ 1134161 h 1405086"/>
              <a:gd name="connsiteX33" fmla="*/ 562852 w 1295456"/>
              <a:gd name="connsiteY33" fmla="*/ 994461 h 1405086"/>
              <a:gd name="connsiteX34" fmla="*/ 613652 w 1295456"/>
              <a:gd name="connsiteY34" fmla="*/ 934136 h 1405086"/>
              <a:gd name="connsiteX35" fmla="*/ 727952 w 1295456"/>
              <a:gd name="connsiteY35" fmla="*/ 835711 h 1405086"/>
              <a:gd name="connsiteX36" fmla="*/ 829552 w 1295456"/>
              <a:gd name="connsiteY36" fmla="*/ 702361 h 1405086"/>
              <a:gd name="connsiteX37" fmla="*/ 893052 w 1295456"/>
              <a:gd name="connsiteY37" fmla="*/ 626161 h 1405086"/>
              <a:gd name="connsiteX38" fmla="*/ 924802 w 1295456"/>
              <a:gd name="connsiteY38" fmla="*/ 581711 h 1405086"/>
              <a:gd name="connsiteX39" fmla="*/ 889877 w 1295456"/>
              <a:gd name="connsiteY39" fmla="*/ 483286 h 1405086"/>
              <a:gd name="connsiteX40" fmla="*/ 889877 w 1295456"/>
              <a:gd name="connsiteY40" fmla="*/ 483286 h 1405086"/>
              <a:gd name="connsiteX41" fmla="*/ 889877 w 1295456"/>
              <a:gd name="connsiteY41" fmla="*/ 457886 h 1405086"/>
              <a:gd name="connsiteX42" fmla="*/ 905752 w 1295456"/>
              <a:gd name="connsiteY42" fmla="*/ 454711 h 1405086"/>
              <a:gd name="connsiteX43" fmla="*/ 905752 w 1295456"/>
              <a:gd name="connsiteY43" fmla="*/ 454711 h 1405086"/>
              <a:gd name="connsiteX44" fmla="*/ 870827 w 1295456"/>
              <a:gd name="connsiteY44" fmla="*/ 432486 h 1405086"/>
              <a:gd name="connsiteX45" fmla="*/ 870827 w 1295456"/>
              <a:gd name="connsiteY45" fmla="*/ 432486 h 1405086"/>
              <a:gd name="connsiteX46" fmla="*/ 899402 w 1295456"/>
              <a:gd name="connsiteY46" fmla="*/ 388036 h 1405086"/>
              <a:gd name="connsiteX47" fmla="*/ 931152 w 1295456"/>
              <a:gd name="connsiteY47" fmla="*/ 410261 h 1405086"/>
              <a:gd name="connsiteX48" fmla="*/ 931152 w 1295456"/>
              <a:gd name="connsiteY48" fmla="*/ 442011 h 1405086"/>
              <a:gd name="connsiteX49" fmla="*/ 1051802 w 1295456"/>
              <a:gd name="connsiteY49" fmla="*/ 461061 h 1405086"/>
              <a:gd name="connsiteX50" fmla="*/ 1051802 w 1295456"/>
              <a:gd name="connsiteY50" fmla="*/ 461061 h 1405086"/>
              <a:gd name="connsiteX51" fmla="*/ 1020052 w 1295456"/>
              <a:gd name="connsiteY51" fmla="*/ 515036 h 1405086"/>
              <a:gd name="connsiteX52" fmla="*/ 1020052 w 1295456"/>
              <a:gd name="connsiteY52" fmla="*/ 515036 h 1405086"/>
              <a:gd name="connsiteX53" fmla="*/ 1035927 w 1295456"/>
              <a:gd name="connsiteY53" fmla="*/ 575361 h 1405086"/>
              <a:gd name="connsiteX54" fmla="*/ 1045452 w 1295456"/>
              <a:gd name="connsiteY54" fmla="*/ 537261 h 1405086"/>
              <a:gd name="connsiteX55" fmla="*/ 1077202 w 1295456"/>
              <a:gd name="connsiteY55" fmla="*/ 622986 h 1405086"/>
              <a:gd name="connsiteX56" fmla="*/ 1077202 w 1295456"/>
              <a:gd name="connsiteY56" fmla="*/ 622986 h 1405086"/>
              <a:gd name="connsiteX57" fmla="*/ 1166102 w 1295456"/>
              <a:gd name="connsiteY57" fmla="*/ 422961 h 1405086"/>
              <a:gd name="connsiteX58" fmla="*/ 1166102 w 1295456"/>
              <a:gd name="connsiteY58" fmla="*/ 422961 h 1405086"/>
              <a:gd name="connsiteX59" fmla="*/ 1242302 w 1295456"/>
              <a:gd name="connsiteY59" fmla="*/ 286436 h 1405086"/>
              <a:gd name="connsiteX60" fmla="*/ 1242302 w 1295456"/>
              <a:gd name="connsiteY60" fmla="*/ 286436 h 1405086"/>
              <a:gd name="connsiteX61" fmla="*/ 1289927 w 1295456"/>
              <a:gd name="connsiteY61" fmla="*/ 181661 h 1405086"/>
              <a:gd name="connsiteX62" fmla="*/ 1083552 w 1295456"/>
              <a:gd name="connsiteY62" fmla="*/ 248336 h 1405086"/>
              <a:gd name="connsiteX63" fmla="*/ 1140702 w 1295456"/>
              <a:gd name="connsiteY63" fmla="*/ 200711 h 1405086"/>
              <a:gd name="connsiteX64" fmla="*/ 1016877 w 1295456"/>
              <a:gd name="connsiteY64" fmla="*/ 305486 h 1405086"/>
              <a:gd name="connsiteX65" fmla="*/ 981952 w 1295456"/>
              <a:gd name="connsiteY65" fmla="*/ 359461 h 1405086"/>
              <a:gd name="connsiteX66" fmla="*/ 940677 w 1295456"/>
              <a:gd name="connsiteY66" fmla="*/ 365811 h 1405086"/>
              <a:gd name="connsiteX67" fmla="*/ 902577 w 1295456"/>
              <a:gd name="connsiteY67" fmla="*/ 359461 h 1405086"/>
              <a:gd name="connsiteX68" fmla="*/ 870827 w 1295456"/>
              <a:gd name="connsiteY68" fmla="*/ 292786 h 1405086"/>
              <a:gd name="connsiteX69" fmla="*/ 870827 w 1295456"/>
              <a:gd name="connsiteY69" fmla="*/ 292786 h 1405086"/>
              <a:gd name="connsiteX70" fmla="*/ 854952 w 1295456"/>
              <a:gd name="connsiteY70" fmla="*/ 299136 h 1405086"/>
              <a:gd name="connsiteX71" fmla="*/ 854952 w 1295456"/>
              <a:gd name="connsiteY71" fmla="*/ 372161 h 1405086"/>
              <a:gd name="connsiteX72" fmla="*/ 724777 w 1295456"/>
              <a:gd name="connsiteY72" fmla="*/ 372161 h 1405086"/>
              <a:gd name="connsiteX73" fmla="*/ 724777 w 1295456"/>
              <a:gd name="connsiteY73" fmla="*/ 372161 h 1405086"/>
              <a:gd name="connsiteX74" fmla="*/ 696202 w 1295456"/>
              <a:gd name="connsiteY74" fmla="*/ 324536 h 1405086"/>
              <a:gd name="connsiteX75" fmla="*/ 696202 w 1295456"/>
              <a:gd name="connsiteY75" fmla="*/ 324536 h 1405086"/>
              <a:gd name="connsiteX76" fmla="*/ 629527 w 1295456"/>
              <a:gd name="connsiteY76" fmla="*/ 327711 h 1405086"/>
              <a:gd name="connsiteX77" fmla="*/ 597777 w 1295456"/>
              <a:gd name="connsiteY77" fmla="*/ 327711 h 1405086"/>
              <a:gd name="connsiteX78" fmla="*/ 493002 w 1295456"/>
              <a:gd name="connsiteY78" fmla="*/ 261036 h 1405086"/>
              <a:gd name="connsiteX79" fmla="*/ 493002 w 1295456"/>
              <a:gd name="connsiteY79" fmla="*/ 261036 h 1405086"/>
              <a:gd name="connsiteX80" fmla="*/ 496177 w 1295456"/>
              <a:gd name="connsiteY80" fmla="*/ 175311 h 1405086"/>
              <a:gd name="connsiteX81" fmla="*/ 458077 w 1295456"/>
              <a:gd name="connsiteY81" fmla="*/ 121336 h 1405086"/>
              <a:gd name="connsiteX82" fmla="*/ 458077 w 1295456"/>
              <a:gd name="connsiteY82" fmla="*/ 121336 h 1405086"/>
              <a:gd name="connsiteX83" fmla="*/ 429502 w 1295456"/>
              <a:gd name="connsiteY83" fmla="*/ 140386 h 1405086"/>
              <a:gd name="connsiteX84" fmla="*/ 400927 w 1295456"/>
              <a:gd name="connsiteY84" fmla="*/ 22911 h 1405086"/>
              <a:gd name="connsiteX85" fmla="*/ 312027 w 1295456"/>
              <a:gd name="connsiteY85" fmla="*/ 686 h 1405086"/>
              <a:gd name="connsiteX0" fmla="*/ 312027 w 1295456"/>
              <a:gd name="connsiteY0" fmla="*/ 686 h 1405086"/>
              <a:gd name="connsiteX1" fmla="*/ 273927 w 1295456"/>
              <a:gd name="connsiteY1" fmla="*/ 35611 h 1405086"/>
              <a:gd name="connsiteX2" fmla="*/ 267577 w 1295456"/>
              <a:gd name="connsiteY2" fmla="*/ 64186 h 1405086"/>
              <a:gd name="connsiteX3" fmla="*/ 223127 w 1295456"/>
              <a:gd name="connsiteY3" fmla="*/ 70536 h 1405086"/>
              <a:gd name="connsiteX4" fmla="*/ 219952 w 1295456"/>
              <a:gd name="connsiteY4" fmla="*/ 153086 h 1405086"/>
              <a:gd name="connsiteX5" fmla="*/ 204077 w 1295456"/>
              <a:gd name="connsiteY5" fmla="*/ 188011 h 1405086"/>
              <a:gd name="connsiteX6" fmla="*/ 188202 w 1295456"/>
              <a:gd name="connsiteY6" fmla="*/ 219761 h 1405086"/>
              <a:gd name="connsiteX7" fmla="*/ 172327 w 1295456"/>
              <a:gd name="connsiteY7" fmla="*/ 248336 h 1405086"/>
              <a:gd name="connsiteX8" fmla="*/ 153277 w 1295456"/>
              <a:gd name="connsiteY8" fmla="*/ 267386 h 1405086"/>
              <a:gd name="connsiteX9" fmla="*/ 137402 w 1295456"/>
              <a:gd name="connsiteY9" fmla="*/ 315011 h 1405086"/>
              <a:gd name="connsiteX10" fmla="*/ 61202 w 1295456"/>
              <a:gd name="connsiteY10" fmla="*/ 318186 h 1405086"/>
              <a:gd name="connsiteX11" fmla="*/ 26277 w 1295456"/>
              <a:gd name="connsiteY11" fmla="*/ 375336 h 1405086"/>
              <a:gd name="connsiteX12" fmla="*/ 61202 w 1295456"/>
              <a:gd name="connsiteY12" fmla="*/ 378511 h 1405086"/>
              <a:gd name="connsiteX13" fmla="*/ 61202 w 1295456"/>
              <a:gd name="connsiteY13" fmla="*/ 432486 h 1405086"/>
              <a:gd name="connsiteX14" fmla="*/ 102477 w 1295456"/>
              <a:gd name="connsiteY14" fmla="*/ 442011 h 1405086"/>
              <a:gd name="connsiteX15" fmla="*/ 115177 w 1295456"/>
              <a:gd name="connsiteY15" fmla="*/ 495986 h 1405086"/>
              <a:gd name="connsiteX16" fmla="*/ 23102 w 1295456"/>
              <a:gd name="connsiteY16" fmla="*/ 530911 h 1405086"/>
              <a:gd name="connsiteX17" fmla="*/ 877 w 1295456"/>
              <a:gd name="connsiteY17" fmla="*/ 540436 h 1405086"/>
              <a:gd name="connsiteX18" fmla="*/ 7227 w 1295456"/>
              <a:gd name="connsiteY18" fmla="*/ 581711 h 1405086"/>
              <a:gd name="connsiteX19" fmla="*/ 32627 w 1295456"/>
              <a:gd name="connsiteY19" fmla="*/ 607111 h 1405086"/>
              <a:gd name="connsiteX20" fmla="*/ 70727 w 1295456"/>
              <a:gd name="connsiteY20" fmla="*/ 616636 h 1405086"/>
              <a:gd name="connsiteX21" fmla="*/ 29452 w 1295456"/>
              <a:gd name="connsiteY21" fmla="*/ 638861 h 1405086"/>
              <a:gd name="connsiteX22" fmla="*/ 121527 w 1295456"/>
              <a:gd name="connsiteY22" fmla="*/ 743636 h 1405086"/>
              <a:gd name="connsiteX23" fmla="*/ 194552 w 1295456"/>
              <a:gd name="connsiteY23" fmla="*/ 642036 h 1405086"/>
              <a:gd name="connsiteX24" fmla="*/ 216777 w 1295456"/>
              <a:gd name="connsiteY24" fmla="*/ 591236 h 1405086"/>
              <a:gd name="connsiteX25" fmla="*/ 210427 w 1295456"/>
              <a:gd name="connsiteY25" fmla="*/ 791261 h 1405086"/>
              <a:gd name="connsiteX26" fmla="*/ 273927 w 1295456"/>
              <a:gd name="connsiteY26" fmla="*/ 984936 h 1405086"/>
              <a:gd name="connsiteX27" fmla="*/ 362827 w 1295456"/>
              <a:gd name="connsiteY27" fmla="*/ 1207186 h 1405086"/>
              <a:gd name="connsiteX28" fmla="*/ 435852 w 1295456"/>
              <a:gd name="connsiteY28" fmla="*/ 1400861 h 1405086"/>
              <a:gd name="connsiteX29" fmla="*/ 502527 w 1295456"/>
              <a:gd name="connsiteY29" fmla="*/ 1334186 h 1405086"/>
              <a:gd name="connsiteX30" fmla="*/ 553327 w 1295456"/>
              <a:gd name="connsiteY30" fmla="*/ 1257986 h 1405086"/>
              <a:gd name="connsiteX31" fmla="*/ 553327 w 1295456"/>
              <a:gd name="connsiteY31" fmla="*/ 1178611 h 1405086"/>
              <a:gd name="connsiteX32" fmla="*/ 572377 w 1295456"/>
              <a:gd name="connsiteY32" fmla="*/ 1134161 h 1405086"/>
              <a:gd name="connsiteX33" fmla="*/ 562852 w 1295456"/>
              <a:gd name="connsiteY33" fmla="*/ 994461 h 1405086"/>
              <a:gd name="connsiteX34" fmla="*/ 613652 w 1295456"/>
              <a:gd name="connsiteY34" fmla="*/ 934136 h 1405086"/>
              <a:gd name="connsiteX35" fmla="*/ 727952 w 1295456"/>
              <a:gd name="connsiteY35" fmla="*/ 835711 h 1405086"/>
              <a:gd name="connsiteX36" fmla="*/ 829552 w 1295456"/>
              <a:gd name="connsiteY36" fmla="*/ 702361 h 1405086"/>
              <a:gd name="connsiteX37" fmla="*/ 893052 w 1295456"/>
              <a:gd name="connsiteY37" fmla="*/ 626161 h 1405086"/>
              <a:gd name="connsiteX38" fmla="*/ 924802 w 1295456"/>
              <a:gd name="connsiteY38" fmla="*/ 581711 h 1405086"/>
              <a:gd name="connsiteX39" fmla="*/ 889877 w 1295456"/>
              <a:gd name="connsiteY39" fmla="*/ 483286 h 1405086"/>
              <a:gd name="connsiteX40" fmla="*/ 889877 w 1295456"/>
              <a:gd name="connsiteY40" fmla="*/ 483286 h 1405086"/>
              <a:gd name="connsiteX41" fmla="*/ 889877 w 1295456"/>
              <a:gd name="connsiteY41" fmla="*/ 457886 h 1405086"/>
              <a:gd name="connsiteX42" fmla="*/ 905752 w 1295456"/>
              <a:gd name="connsiteY42" fmla="*/ 454711 h 1405086"/>
              <a:gd name="connsiteX43" fmla="*/ 905752 w 1295456"/>
              <a:gd name="connsiteY43" fmla="*/ 454711 h 1405086"/>
              <a:gd name="connsiteX44" fmla="*/ 870827 w 1295456"/>
              <a:gd name="connsiteY44" fmla="*/ 432486 h 1405086"/>
              <a:gd name="connsiteX45" fmla="*/ 870827 w 1295456"/>
              <a:gd name="connsiteY45" fmla="*/ 432486 h 1405086"/>
              <a:gd name="connsiteX46" fmla="*/ 899402 w 1295456"/>
              <a:gd name="connsiteY46" fmla="*/ 388036 h 1405086"/>
              <a:gd name="connsiteX47" fmla="*/ 931152 w 1295456"/>
              <a:gd name="connsiteY47" fmla="*/ 410261 h 1405086"/>
              <a:gd name="connsiteX48" fmla="*/ 931152 w 1295456"/>
              <a:gd name="connsiteY48" fmla="*/ 442011 h 1405086"/>
              <a:gd name="connsiteX49" fmla="*/ 1051802 w 1295456"/>
              <a:gd name="connsiteY49" fmla="*/ 461061 h 1405086"/>
              <a:gd name="connsiteX50" fmla="*/ 1051802 w 1295456"/>
              <a:gd name="connsiteY50" fmla="*/ 461061 h 1405086"/>
              <a:gd name="connsiteX51" fmla="*/ 1020052 w 1295456"/>
              <a:gd name="connsiteY51" fmla="*/ 515036 h 1405086"/>
              <a:gd name="connsiteX52" fmla="*/ 1020052 w 1295456"/>
              <a:gd name="connsiteY52" fmla="*/ 515036 h 1405086"/>
              <a:gd name="connsiteX53" fmla="*/ 1035927 w 1295456"/>
              <a:gd name="connsiteY53" fmla="*/ 575361 h 1405086"/>
              <a:gd name="connsiteX54" fmla="*/ 1045452 w 1295456"/>
              <a:gd name="connsiteY54" fmla="*/ 537261 h 1405086"/>
              <a:gd name="connsiteX55" fmla="*/ 1077202 w 1295456"/>
              <a:gd name="connsiteY55" fmla="*/ 622986 h 1405086"/>
              <a:gd name="connsiteX56" fmla="*/ 1077202 w 1295456"/>
              <a:gd name="connsiteY56" fmla="*/ 622986 h 1405086"/>
              <a:gd name="connsiteX57" fmla="*/ 1166102 w 1295456"/>
              <a:gd name="connsiteY57" fmla="*/ 422961 h 1405086"/>
              <a:gd name="connsiteX58" fmla="*/ 1166102 w 1295456"/>
              <a:gd name="connsiteY58" fmla="*/ 422961 h 1405086"/>
              <a:gd name="connsiteX59" fmla="*/ 1242302 w 1295456"/>
              <a:gd name="connsiteY59" fmla="*/ 286436 h 1405086"/>
              <a:gd name="connsiteX60" fmla="*/ 1242302 w 1295456"/>
              <a:gd name="connsiteY60" fmla="*/ 286436 h 1405086"/>
              <a:gd name="connsiteX61" fmla="*/ 1289927 w 1295456"/>
              <a:gd name="connsiteY61" fmla="*/ 181661 h 1405086"/>
              <a:gd name="connsiteX62" fmla="*/ 1083552 w 1295456"/>
              <a:gd name="connsiteY62" fmla="*/ 248336 h 1405086"/>
              <a:gd name="connsiteX63" fmla="*/ 1140702 w 1295456"/>
              <a:gd name="connsiteY63" fmla="*/ 200711 h 1405086"/>
              <a:gd name="connsiteX64" fmla="*/ 1016877 w 1295456"/>
              <a:gd name="connsiteY64" fmla="*/ 305486 h 1405086"/>
              <a:gd name="connsiteX65" fmla="*/ 981952 w 1295456"/>
              <a:gd name="connsiteY65" fmla="*/ 359461 h 1405086"/>
              <a:gd name="connsiteX66" fmla="*/ 940677 w 1295456"/>
              <a:gd name="connsiteY66" fmla="*/ 365811 h 1405086"/>
              <a:gd name="connsiteX67" fmla="*/ 902577 w 1295456"/>
              <a:gd name="connsiteY67" fmla="*/ 359461 h 1405086"/>
              <a:gd name="connsiteX68" fmla="*/ 870827 w 1295456"/>
              <a:gd name="connsiteY68" fmla="*/ 292786 h 1405086"/>
              <a:gd name="connsiteX69" fmla="*/ 870827 w 1295456"/>
              <a:gd name="connsiteY69" fmla="*/ 292786 h 1405086"/>
              <a:gd name="connsiteX70" fmla="*/ 854952 w 1295456"/>
              <a:gd name="connsiteY70" fmla="*/ 299136 h 1405086"/>
              <a:gd name="connsiteX71" fmla="*/ 854952 w 1295456"/>
              <a:gd name="connsiteY71" fmla="*/ 372161 h 1405086"/>
              <a:gd name="connsiteX72" fmla="*/ 724777 w 1295456"/>
              <a:gd name="connsiteY72" fmla="*/ 372161 h 1405086"/>
              <a:gd name="connsiteX73" fmla="*/ 724777 w 1295456"/>
              <a:gd name="connsiteY73" fmla="*/ 372161 h 1405086"/>
              <a:gd name="connsiteX74" fmla="*/ 696202 w 1295456"/>
              <a:gd name="connsiteY74" fmla="*/ 324536 h 1405086"/>
              <a:gd name="connsiteX75" fmla="*/ 696202 w 1295456"/>
              <a:gd name="connsiteY75" fmla="*/ 324536 h 1405086"/>
              <a:gd name="connsiteX76" fmla="*/ 629527 w 1295456"/>
              <a:gd name="connsiteY76" fmla="*/ 327711 h 1405086"/>
              <a:gd name="connsiteX77" fmla="*/ 597777 w 1295456"/>
              <a:gd name="connsiteY77" fmla="*/ 327711 h 1405086"/>
              <a:gd name="connsiteX78" fmla="*/ 493002 w 1295456"/>
              <a:gd name="connsiteY78" fmla="*/ 261036 h 1405086"/>
              <a:gd name="connsiteX79" fmla="*/ 493002 w 1295456"/>
              <a:gd name="connsiteY79" fmla="*/ 261036 h 1405086"/>
              <a:gd name="connsiteX80" fmla="*/ 496177 w 1295456"/>
              <a:gd name="connsiteY80" fmla="*/ 175311 h 1405086"/>
              <a:gd name="connsiteX81" fmla="*/ 458077 w 1295456"/>
              <a:gd name="connsiteY81" fmla="*/ 121336 h 1405086"/>
              <a:gd name="connsiteX82" fmla="*/ 458077 w 1295456"/>
              <a:gd name="connsiteY82" fmla="*/ 121336 h 1405086"/>
              <a:gd name="connsiteX83" fmla="*/ 429502 w 1295456"/>
              <a:gd name="connsiteY83" fmla="*/ 140386 h 1405086"/>
              <a:gd name="connsiteX84" fmla="*/ 400927 w 1295456"/>
              <a:gd name="connsiteY84" fmla="*/ 22911 h 1405086"/>
              <a:gd name="connsiteX85" fmla="*/ 312027 w 1295456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13652 w 1242302"/>
              <a:gd name="connsiteY34" fmla="*/ 9341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223252 w 1242302"/>
              <a:gd name="connsiteY61" fmla="*/ 226111 h 1405086"/>
              <a:gd name="connsiteX62" fmla="*/ 1083552 w 1242302"/>
              <a:gd name="connsiteY62" fmla="*/ 248336 h 1405086"/>
              <a:gd name="connsiteX63" fmla="*/ 11407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13652 w 1242302"/>
              <a:gd name="connsiteY34" fmla="*/ 9341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223252 w 1242302"/>
              <a:gd name="connsiteY61" fmla="*/ 226111 h 1405086"/>
              <a:gd name="connsiteX62" fmla="*/ 1083552 w 1242302"/>
              <a:gd name="connsiteY62" fmla="*/ 248336 h 1405086"/>
              <a:gd name="connsiteX63" fmla="*/ 11534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13652 w 1242302"/>
              <a:gd name="connsiteY34" fmla="*/ 9341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223252 w 1242302"/>
              <a:gd name="connsiteY61" fmla="*/ 226111 h 1405086"/>
              <a:gd name="connsiteX62" fmla="*/ 1083552 w 1242302"/>
              <a:gd name="connsiteY62" fmla="*/ 248336 h 1405086"/>
              <a:gd name="connsiteX63" fmla="*/ 11534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13652 w 1242302"/>
              <a:gd name="connsiteY34" fmla="*/ 9341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197852 w 1242302"/>
              <a:gd name="connsiteY61" fmla="*/ 207061 h 1405086"/>
              <a:gd name="connsiteX62" fmla="*/ 1083552 w 1242302"/>
              <a:gd name="connsiteY62" fmla="*/ 248336 h 1405086"/>
              <a:gd name="connsiteX63" fmla="*/ 11534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39052 w 1242302"/>
              <a:gd name="connsiteY34" fmla="*/ 946836 h 1405086"/>
              <a:gd name="connsiteX35" fmla="*/ 727952 w 1242302"/>
              <a:gd name="connsiteY35" fmla="*/ 835711 h 1405086"/>
              <a:gd name="connsiteX36" fmla="*/ 829552 w 1242302"/>
              <a:gd name="connsiteY36" fmla="*/ 702361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197852 w 1242302"/>
              <a:gd name="connsiteY61" fmla="*/ 207061 h 1405086"/>
              <a:gd name="connsiteX62" fmla="*/ 1083552 w 1242302"/>
              <a:gd name="connsiteY62" fmla="*/ 248336 h 1405086"/>
              <a:gd name="connsiteX63" fmla="*/ 11534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39052 w 1242302"/>
              <a:gd name="connsiteY34" fmla="*/ 946836 h 1405086"/>
              <a:gd name="connsiteX35" fmla="*/ 727952 w 1242302"/>
              <a:gd name="connsiteY35" fmla="*/ 835711 h 1405086"/>
              <a:gd name="connsiteX36" fmla="*/ 858127 w 1242302"/>
              <a:gd name="connsiteY36" fmla="*/ 718236 h 1405086"/>
              <a:gd name="connsiteX37" fmla="*/ 893052 w 1242302"/>
              <a:gd name="connsiteY37" fmla="*/ 626161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197852 w 1242302"/>
              <a:gd name="connsiteY61" fmla="*/ 207061 h 1405086"/>
              <a:gd name="connsiteX62" fmla="*/ 1083552 w 1242302"/>
              <a:gd name="connsiteY62" fmla="*/ 248336 h 1405086"/>
              <a:gd name="connsiteX63" fmla="*/ 11534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  <a:gd name="connsiteX0" fmla="*/ 312027 w 1242302"/>
              <a:gd name="connsiteY0" fmla="*/ 686 h 1405086"/>
              <a:gd name="connsiteX1" fmla="*/ 273927 w 1242302"/>
              <a:gd name="connsiteY1" fmla="*/ 35611 h 1405086"/>
              <a:gd name="connsiteX2" fmla="*/ 267577 w 1242302"/>
              <a:gd name="connsiteY2" fmla="*/ 64186 h 1405086"/>
              <a:gd name="connsiteX3" fmla="*/ 223127 w 1242302"/>
              <a:gd name="connsiteY3" fmla="*/ 70536 h 1405086"/>
              <a:gd name="connsiteX4" fmla="*/ 219952 w 1242302"/>
              <a:gd name="connsiteY4" fmla="*/ 153086 h 1405086"/>
              <a:gd name="connsiteX5" fmla="*/ 204077 w 1242302"/>
              <a:gd name="connsiteY5" fmla="*/ 188011 h 1405086"/>
              <a:gd name="connsiteX6" fmla="*/ 188202 w 1242302"/>
              <a:gd name="connsiteY6" fmla="*/ 219761 h 1405086"/>
              <a:gd name="connsiteX7" fmla="*/ 172327 w 1242302"/>
              <a:gd name="connsiteY7" fmla="*/ 248336 h 1405086"/>
              <a:gd name="connsiteX8" fmla="*/ 153277 w 1242302"/>
              <a:gd name="connsiteY8" fmla="*/ 267386 h 1405086"/>
              <a:gd name="connsiteX9" fmla="*/ 137402 w 1242302"/>
              <a:gd name="connsiteY9" fmla="*/ 315011 h 1405086"/>
              <a:gd name="connsiteX10" fmla="*/ 61202 w 1242302"/>
              <a:gd name="connsiteY10" fmla="*/ 318186 h 1405086"/>
              <a:gd name="connsiteX11" fmla="*/ 26277 w 1242302"/>
              <a:gd name="connsiteY11" fmla="*/ 375336 h 1405086"/>
              <a:gd name="connsiteX12" fmla="*/ 61202 w 1242302"/>
              <a:gd name="connsiteY12" fmla="*/ 378511 h 1405086"/>
              <a:gd name="connsiteX13" fmla="*/ 61202 w 1242302"/>
              <a:gd name="connsiteY13" fmla="*/ 432486 h 1405086"/>
              <a:gd name="connsiteX14" fmla="*/ 102477 w 1242302"/>
              <a:gd name="connsiteY14" fmla="*/ 442011 h 1405086"/>
              <a:gd name="connsiteX15" fmla="*/ 115177 w 1242302"/>
              <a:gd name="connsiteY15" fmla="*/ 495986 h 1405086"/>
              <a:gd name="connsiteX16" fmla="*/ 23102 w 1242302"/>
              <a:gd name="connsiteY16" fmla="*/ 530911 h 1405086"/>
              <a:gd name="connsiteX17" fmla="*/ 877 w 1242302"/>
              <a:gd name="connsiteY17" fmla="*/ 540436 h 1405086"/>
              <a:gd name="connsiteX18" fmla="*/ 7227 w 1242302"/>
              <a:gd name="connsiteY18" fmla="*/ 581711 h 1405086"/>
              <a:gd name="connsiteX19" fmla="*/ 32627 w 1242302"/>
              <a:gd name="connsiteY19" fmla="*/ 607111 h 1405086"/>
              <a:gd name="connsiteX20" fmla="*/ 70727 w 1242302"/>
              <a:gd name="connsiteY20" fmla="*/ 616636 h 1405086"/>
              <a:gd name="connsiteX21" fmla="*/ 29452 w 1242302"/>
              <a:gd name="connsiteY21" fmla="*/ 638861 h 1405086"/>
              <a:gd name="connsiteX22" fmla="*/ 121527 w 1242302"/>
              <a:gd name="connsiteY22" fmla="*/ 743636 h 1405086"/>
              <a:gd name="connsiteX23" fmla="*/ 194552 w 1242302"/>
              <a:gd name="connsiteY23" fmla="*/ 642036 h 1405086"/>
              <a:gd name="connsiteX24" fmla="*/ 216777 w 1242302"/>
              <a:gd name="connsiteY24" fmla="*/ 591236 h 1405086"/>
              <a:gd name="connsiteX25" fmla="*/ 210427 w 1242302"/>
              <a:gd name="connsiteY25" fmla="*/ 791261 h 1405086"/>
              <a:gd name="connsiteX26" fmla="*/ 273927 w 1242302"/>
              <a:gd name="connsiteY26" fmla="*/ 984936 h 1405086"/>
              <a:gd name="connsiteX27" fmla="*/ 362827 w 1242302"/>
              <a:gd name="connsiteY27" fmla="*/ 1207186 h 1405086"/>
              <a:gd name="connsiteX28" fmla="*/ 435852 w 1242302"/>
              <a:gd name="connsiteY28" fmla="*/ 1400861 h 1405086"/>
              <a:gd name="connsiteX29" fmla="*/ 502527 w 1242302"/>
              <a:gd name="connsiteY29" fmla="*/ 1334186 h 1405086"/>
              <a:gd name="connsiteX30" fmla="*/ 553327 w 1242302"/>
              <a:gd name="connsiteY30" fmla="*/ 1257986 h 1405086"/>
              <a:gd name="connsiteX31" fmla="*/ 553327 w 1242302"/>
              <a:gd name="connsiteY31" fmla="*/ 1178611 h 1405086"/>
              <a:gd name="connsiteX32" fmla="*/ 572377 w 1242302"/>
              <a:gd name="connsiteY32" fmla="*/ 1134161 h 1405086"/>
              <a:gd name="connsiteX33" fmla="*/ 562852 w 1242302"/>
              <a:gd name="connsiteY33" fmla="*/ 994461 h 1405086"/>
              <a:gd name="connsiteX34" fmla="*/ 639052 w 1242302"/>
              <a:gd name="connsiteY34" fmla="*/ 946836 h 1405086"/>
              <a:gd name="connsiteX35" fmla="*/ 727952 w 1242302"/>
              <a:gd name="connsiteY35" fmla="*/ 835711 h 1405086"/>
              <a:gd name="connsiteX36" fmla="*/ 858127 w 1242302"/>
              <a:gd name="connsiteY36" fmla="*/ 718236 h 1405086"/>
              <a:gd name="connsiteX37" fmla="*/ 931152 w 1242302"/>
              <a:gd name="connsiteY37" fmla="*/ 680136 h 1405086"/>
              <a:gd name="connsiteX38" fmla="*/ 924802 w 1242302"/>
              <a:gd name="connsiteY38" fmla="*/ 581711 h 1405086"/>
              <a:gd name="connsiteX39" fmla="*/ 889877 w 1242302"/>
              <a:gd name="connsiteY39" fmla="*/ 483286 h 1405086"/>
              <a:gd name="connsiteX40" fmla="*/ 889877 w 1242302"/>
              <a:gd name="connsiteY40" fmla="*/ 483286 h 1405086"/>
              <a:gd name="connsiteX41" fmla="*/ 889877 w 1242302"/>
              <a:gd name="connsiteY41" fmla="*/ 457886 h 1405086"/>
              <a:gd name="connsiteX42" fmla="*/ 905752 w 1242302"/>
              <a:gd name="connsiteY42" fmla="*/ 454711 h 1405086"/>
              <a:gd name="connsiteX43" fmla="*/ 905752 w 1242302"/>
              <a:gd name="connsiteY43" fmla="*/ 454711 h 1405086"/>
              <a:gd name="connsiteX44" fmla="*/ 870827 w 1242302"/>
              <a:gd name="connsiteY44" fmla="*/ 432486 h 1405086"/>
              <a:gd name="connsiteX45" fmla="*/ 870827 w 1242302"/>
              <a:gd name="connsiteY45" fmla="*/ 432486 h 1405086"/>
              <a:gd name="connsiteX46" fmla="*/ 899402 w 1242302"/>
              <a:gd name="connsiteY46" fmla="*/ 388036 h 1405086"/>
              <a:gd name="connsiteX47" fmla="*/ 931152 w 1242302"/>
              <a:gd name="connsiteY47" fmla="*/ 410261 h 1405086"/>
              <a:gd name="connsiteX48" fmla="*/ 931152 w 1242302"/>
              <a:gd name="connsiteY48" fmla="*/ 442011 h 1405086"/>
              <a:gd name="connsiteX49" fmla="*/ 1051802 w 1242302"/>
              <a:gd name="connsiteY49" fmla="*/ 461061 h 1405086"/>
              <a:gd name="connsiteX50" fmla="*/ 1051802 w 1242302"/>
              <a:gd name="connsiteY50" fmla="*/ 461061 h 1405086"/>
              <a:gd name="connsiteX51" fmla="*/ 1020052 w 1242302"/>
              <a:gd name="connsiteY51" fmla="*/ 515036 h 1405086"/>
              <a:gd name="connsiteX52" fmla="*/ 1020052 w 1242302"/>
              <a:gd name="connsiteY52" fmla="*/ 515036 h 1405086"/>
              <a:gd name="connsiteX53" fmla="*/ 1035927 w 1242302"/>
              <a:gd name="connsiteY53" fmla="*/ 575361 h 1405086"/>
              <a:gd name="connsiteX54" fmla="*/ 1045452 w 1242302"/>
              <a:gd name="connsiteY54" fmla="*/ 537261 h 1405086"/>
              <a:gd name="connsiteX55" fmla="*/ 1077202 w 1242302"/>
              <a:gd name="connsiteY55" fmla="*/ 622986 h 1405086"/>
              <a:gd name="connsiteX56" fmla="*/ 1077202 w 1242302"/>
              <a:gd name="connsiteY56" fmla="*/ 622986 h 1405086"/>
              <a:gd name="connsiteX57" fmla="*/ 1166102 w 1242302"/>
              <a:gd name="connsiteY57" fmla="*/ 422961 h 1405086"/>
              <a:gd name="connsiteX58" fmla="*/ 1166102 w 1242302"/>
              <a:gd name="connsiteY58" fmla="*/ 422961 h 1405086"/>
              <a:gd name="connsiteX59" fmla="*/ 1242302 w 1242302"/>
              <a:gd name="connsiteY59" fmla="*/ 286436 h 1405086"/>
              <a:gd name="connsiteX60" fmla="*/ 1242302 w 1242302"/>
              <a:gd name="connsiteY60" fmla="*/ 286436 h 1405086"/>
              <a:gd name="connsiteX61" fmla="*/ 1197852 w 1242302"/>
              <a:gd name="connsiteY61" fmla="*/ 207061 h 1405086"/>
              <a:gd name="connsiteX62" fmla="*/ 1083552 w 1242302"/>
              <a:gd name="connsiteY62" fmla="*/ 248336 h 1405086"/>
              <a:gd name="connsiteX63" fmla="*/ 1153402 w 1242302"/>
              <a:gd name="connsiteY63" fmla="*/ 200711 h 1405086"/>
              <a:gd name="connsiteX64" fmla="*/ 1016877 w 1242302"/>
              <a:gd name="connsiteY64" fmla="*/ 305486 h 1405086"/>
              <a:gd name="connsiteX65" fmla="*/ 981952 w 1242302"/>
              <a:gd name="connsiteY65" fmla="*/ 359461 h 1405086"/>
              <a:gd name="connsiteX66" fmla="*/ 940677 w 1242302"/>
              <a:gd name="connsiteY66" fmla="*/ 365811 h 1405086"/>
              <a:gd name="connsiteX67" fmla="*/ 902577 w 1242302"/>
              <a:gd name="connsiteY67" fmla="*/ 359461 h 1405086"/>
              <a:gd name="connsiteX68" fmla="*/ 870827 w 1242302"/>
              <a:gd name="connsiteY68" fmla="*/ 292786 h 1405086"/>
              <a:gd name="connsiteX69" fmla="*/ 870827 w 1242302"/>
              <a:gd name="connsiteY69" fmla="*/ 292786 h 1405086"/>
              <a:gd name="connsiteX70" fmla="*/ 854952 w 1242302"/>
              <a:gd name="connsiteY70" fmla="*/ 299136 h 1405086"/>
              <a:gd name="connsiteX71" fmla="*/ 854952 w 1242302"/>
              <a:gd name="connsiteY71" fmla="*/ 372161 h 1405086"/>
              <a:gd name="connsiteX72" fmla="*/ 724777 w 1242302"/>
              <a:gd name="connsiteY72" fmla="*/ 372161 h 1405086"/>
              <a:gd name="connsiteX73" fmla="*/ 724777 w 1242302"/>
              <a:gd name="connsiteY73" fmla="*/ 372161 h 1405086"/>
              <a:gd name="connsiteX74" fmla="*/ 696202 w 1242302"/>
              <a:gd name="connsiteY74" fmla="*/ 324536 h 1405086"/>
              <a:gd name="connsiteX75" fmla="*/ 696202 w 1242302"/>
              <a:gd name="connsiteY75" fmla="*/ 324536 h 1405086"/>
              <a:gd name="connsiteX76" fmla="*/ 629527 w 1242302"/>
              <a:gd name="connsiteY76" fmla="*/ 327711 h 1405086"/>
              <a:gd name="connsiteX77" fmla="*/ 597777 w 1242302"/>
              <a:gd name="connsiteY77" fmla="*/ 327711 h 1405086"/>
              <a:gd name="connsiteX78" fmla="*/ 493002 w 1242302"/>
              <a:gd name="connsiteY78" fmla="*/ 261036 h 1405086"/>
              <a:gd name="connsiteX79" fmla="*/ 493002 w 1242302"/>
              <a:gd name="connsiteY79" fmla="*/ 261036 h 1405086"/>
              <a:gd name="connsiteX80" fmla="*/ 496177 w 1242302"/>
              <a:gd name="connsiteY80" fmla="*/ 175311 h 1405086"/>
              <a:gd name="connsiteX81" fmla="*/ 458077 w 1242302"/>
              <a:gd name="connsiteY81" fmla="*/ 121336 h 1405086"/>
              <a:gd name="connsiteX82" fmla="*/ 458077 w 1242302"/>
              <a:gd name="connsiteY82" fmla="*/ 121336 h 1405086"/>
              <a:gd name="connsiteX83" fmla="*/ 429502 w 1242302"/>
              <a:gd name="connsiteY83" fmla="*/ 140386 h 1405086"/>
              <a:gd name="connsiteX84" fmla="*/ 400927 w 1242302"/>
              <a:gd name="connsiteY84" fmla="*/ 22911 h 1405086"/>
              <a:gd name="connsiteX85" fmla="*/ 312027 w 1242302"/>
              <a:gd name="connsiteY85" fmla="*/ 686 h 14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2302" h="1405086">
                <a:moveTo>
                  <a:pt x="312027" y="686"/>
                </a:moveTo>
                <a:cubicBezTo>
                  <a:pt x="290860" y="2803"/>
                  <a:pt x="281335" y="25028"/>
                  <a:pt x="273927" y="35611"/>
                </a:cubicBezTo>
                <a:cubicBezTo>
                  <a:pt x="266519" y="46194"/>
                  <a:pt x="276044" y="58365"/>
                  <a:pt x="267577" y="64186"/>
                </a:cubicBezTo>
                <a:cubicBezTo>
                  <a:pt x="259110" y="70007"/>
                  <a:pt x="231064" y="55719"/>
                  <a:pt x="223127" y="70536"/>
                </a:cubicBezTo>
                <a:cubicBezTo>
                  <a:pt x="215189" y="85353"/>
                  <a:pt x="223127" y="133507"/>
                  <a:pt x="219952" y="153086"/>
                </a:cubicBezTo>
                <a:cubicBezTo>
                  <a:pt x="216777" y="172665"/>
                  <a:pt x="209369" y="176899"/>
                  <a:pt x="204077" y="188011"/>
                </a:cubicBezTo>
                <a:cubicBezTo>
                  <a:pt x="198785" y="199124"/>
                  <a:pt x="193494" y="209707"/>
                  <a:pt x="188202" y="219761"/>
                </a:cubicBezTo>
                <a:cubicBezTo>
                  <a:pt x="182910" y="229815"/>
                  <a:pt x="178148" y="240399"/>
                  <a:pt x="172327" y="248336"/>
                </a:cubicBezTo>
                <a:cubicBezTo>
                  <a:pt x="166506" y="256273"/>
                  <a:pt x="159098" y="256274"/>
                  <a:pt x="153277" y="267386"/>
                </a:cubicBezTo>
                <a:cubicBezTo>
                  <a:pt x="147456" y="278498"/>
                  <a:pt x="152748" y="306544"/>
                  <a:pt x="137402" y="315011"/>
                </a:cubicBezTo>
                <a:cubicBezTo>
                  <a:pt x="122056" y="323478"/>
                  <a:pt x="79723" y="308132"/>
                  <a:pt x="61202" y="318186"/>
                </a:cubicBezTo>
                <a:cubicBezTo>
                  <a:pt x="42681" y="328240"/>
                  <a:pt x="26277" y="365282"/>
                  <a:pt x="26277" y="375336"/>
                </a:cubicBezTo>
                <a:cubicBezTo>
                  <a:pt x="26277" y="385390"/>
                  <a:pt x="55381" y="368986"/>
                  <a:pt x="61202" y="378511"/>
                </a:cubicBezTo>
                <a:cubicBezTo>
                  <a:pt x="67023" y="388036"/>
                  <a:pt x="54323" y="421903"/>
                  <a:pt x="61202" y="432486"/>
                </a:cubicBezTo>
                <a:cubicBezTo>
                  <a:pt x="68081" y="443069"/>
                  <a:pt x="93481" y="431428"/>
                  <a:pt x="102477" y="442011"/>
                </a:cubicBezTo>
                <a:cubicBezTo>
                  <a:pt x="111473" y="452594"/>
                  <a:pt x="128406" y="481169"/>
                  <a:pt x="115177" y="495986"/>
                </a:cubicBezTo>
                <a:cubicBezTo>
                  <a:pt x="101948" y="510803"/>
                  <a:pt x="42152" y="523503"/>
                  <a:pt x="23102" y="530911"/>
                </a:cubicBezTo>
                <a:cubicBezTo>
                  <a:pt x="4052" y="538319"/>
                  <a:pt x="3523" y="531969"/>
                  <a:pt x="877" y="540436"/>
                </a:cubicBezTo>
                <a:cubicBezTo>
                  <a:pt x="-1769" y="548903"/>
                  <a:pt x="1935" y="570599"/>
                  <a:pt x="7227" y="581711"/>
                </a:cubicBezTo>
                <a:cubicBezTo>
                  <a:pt x="12519" y="592824"/>
                  <a:pt x="22044" y="601290"/>
                  <a:pt x="32627" y="607111"/>
                </a:cubicBezTo>
                <a:cubicBezTo>
                  <a:pt x="43210" y="612932"/>
                  <a:pt x="71256" y="611344"/>
                  <a:pt x="70727" y="616636"/>
                </a:cubicBezTo>
                <a:cubicBezTo>
                  <a:pt x="70198" y="621928"/>
                  <a:pt x="20985" y="617694"/>
                  <a:pt x="29452" y="638861"/>
                </a:cubicBezTo>
                <a:cubicBezTo>
                  <a:pt x="37919" y="660028"/>
                  <a:pt x="94010" y="743107"/>
                  <a:pt x="121527" y="743636"/>
                </a:cubicBezTo>
                <a:cubicBezTo>
                  <a:pt x="149044" y="744165"/>
                  <a:pt x="178677" y="667436"/>
                  <a:pt x="194552" y="642036"/>
                </a:cubicBezTo>
                <a:cubicBezTo>
                  <a:pt x="210427" y="616636"/>
                  <a:pt x="214131" y="566365"/>
                  <a:pt x="216777" y="591236"/>
                </a:cubicBezTo>
                <a:cubicBezTo>
                  <a:pt x="219423" y="616107"/>
                  <a:pt x="200902" y="725644"/>
                  <a:pt x="210427" y="791261"/>
                </a:cubicBezTo>
                <a:cubicBezTo>
                  <a:pt x="219952" y="856878"/>
                  <a:pt x="248527" y="915615"/>
                  <a:pt x="273927" y="984936"/>
                </a:cubicBezTo>
                <a:cubicBezTo>
                  <a:pt x="299327" y="1054257"/>
                  <a:pt x="335840" y="1137865"/>
                  <a:pt x="362827" y="1207186"/>
                </a:cubicBezTo>
                <a:cubicBezTo>
                  <a:pt x="389814" y="1276507"/>
                  <a:pt x="412569" y="1379694"/>
                  <a:pt x="435852" y="1400861"/>
                </a:cubicBezTo>
                <a:cubicBezTo>
                  <a:pt x="459135" y="1422028"/>
                  <a:pt x="482948" y="1357998"/>
                  <a:pt x="502527" y="1334186"/>
                </a:cubicBezTo>
                <a:cubicBezTo>
                  <a:pt x="522106" y="1310374"/>
                  <a:pt x="544860" y="1283915"/>
                  <a:pt x="553327" y="1257986"/>
                </a:cubicBezTo>
                <a:cubicBezTo>
                  <a:pt x="561794" y="1232057"/>
                  <a:pt x="550152" y="1199249"/>
                  <a:pt x="553327" y="1178611"/>
                </a:cubicBezTo>
                <a:cubicBezTo>
                  <a:pt x="556502" y="1157974"/>
                  <a:pt x="570790" y="1164853"/>
                  <a:pt x="572377" y="1134161"/>
                </a:cubicBezTo>
                <a:cubicBezTo>
                  <a:pt x="573965" y="1103469"/>
                  <a:pt x="551740" y="1025682"/>
                  <a:pt x="562852" y="994461"/>
                </a:cubicBezTo>
                <a:cubicBezTo>
                  <a:pt x="573964" y="963240"/>
                  <a:pt x="611535" y="973294"/>
                  <a:pt x="639052" y="946836"/>
                </a:cubicBezTo>
                <a:cubicBezTo>
                  <a:pt x="666569" y="920378"/>
                  <a:pt x="691440" y="873811"/>
                  <a:pt x="727952" y="835711"/>
                </a:cubicBezTo>
                <a:cubicBezTo>
                  <a:pt x="764464" y="797611"/>
                  <a:pt x="824260" y="744165"/>
                  <a:pt x="858127" y="718236"/>
                </a:cubicBezTo>
                <a:cubicBezTo>
                  <a:pt x="891994" y="692307"/>
                  <a:pt x="920040" y="702890"/>
                  <a:pt x="931152" y="680136"/>
                </a:cubicBezTo>
                <a:cubicBezTo>
                  <a:pt x="942264" y="657382"/>
                  <a:pt x="931681" y="614519"/>
                  <a:pt x="924802" y="581711"/>
                </a:cubicBezTo>
                <a:cubicBezTo>
                  <a:pt x="917923" y="548903"/>
                  <a:pt x="889877" y="483286"/>
                  <a:pt x="889877" y="483286"/>
                </a:cubicBezTo>
                <a:lnTo>
                  <a:pt x="889877" y="483286"/>
                </a:lnTo>
                <a:cubicBezTo>
                  <a:pt x="889877" y="479053"/>
                  <a:pt x="887231" y="462648"/>
                  <a:pt x="889877" y="457886"/>
                </a:cubicBezTo>
                <a:cubicBezTo>
                  <a:pt x="892523" y="453124"/>
                  <a:pt x="905752" y="454711"/>
                  <a:pt x="905752" y="454711"/>
                </a:cubicBezTo>
                <a:lnTo>
                  <a:pt x="905752" y="454711"/>
                </a:lnTo>
                <a:lnTo>
                  <a:pt x="870827" y="432486"/>
                </a:lnTo>
                <a:lnTo>
                  <a:pt x="870827" y="432486"/>
                </a:lnTo>
                <a:cubicBezTo>
                  <a:pt x="875590" y="425078"/>
                  <a:pt x="889348" y="391740"/>
                  <a:pt x="899402" y="388036"/>
                </a:cubicBezTo>
                <a:cubicBezTo>
                  <a:pt x="909456" y="384332"/>
                  <a:pt x="925860" y="401265"/>
                  <a:pt x="931152" y="410261"/>
                </a:cubicBezTo>
                <a:cubicBezTo>
                  <a:pt x="936444" y="419257"/>
                  <a:pt x="911044" y="433544"/>
                  <a:pt x="931152" y="442011"/>
                </a:cubicBezTo>
                <a:cubicBezTo>
                  <a:pt x="951260" y="450478"/>
                  <a:pt x="1051802" y="461061"/>
                  <a:pt x="1051802" y="461061"/>
                </a:cubicBezTo>
                <a:lnTo>
                  <a:pt x="1051802" y="461061"/>
                </a:lnTo>
                <a:lnTo>
                  <a:pt x="1020052" y="515036"/>
                </a:lnTo>
                <a:lnTo>
                  <a:pt x="1020052" y="515036"/>
                </a:lnTo>
                <a:cubicBezTo>
                  <a:pt x="1022698" y="525090"/>
                  <a:pt x="1031694" y="571657"/>
                  <a:pt x="1035927" y="575361"/>
                </a:cubicBezTo>
                <a:cubicBezTo>
                  <a:pt x="1040160" y="579065"/>
                  <a:pt x="1038573" y="529323"/>
                  <a:pt x="1045452" y="537261"/>
                </a:cubicBezTo>
                <a:cubicBezTo>
                  <a:pt x="1052331" y="545199"/>
                  <a:pt x="1077202" y="622986"/>
                  <a:pt x="1077202" y="622986"/>
                </a:cubicBezTo>
                <a:lnTo>
                  <a:pt x="1077202" y="622986"/>
                </a:lnTo>
                <a:lnTo>
                  <a:pt x="1166102" y="422961"/>
                </a:lnTo>
                <a:lnTo>
                  <a:pt x="1166102" y="422961"/>
                </a:lnTo>
                <a:lnTo>
                  <a:pt x="1242302" y="286436"/>
                </a:lnTo>
                <a:lnTo>
                  <a:pt x="1242302" y="286436"/>
                </a:lnTo>
                <a:cubicBezTo>
                  <a:pt x="1239127" y="279028"/>
                  <a:pt x="1224310" y="213411"/>
                  <a:pt x="1197852" y="207061"/>
                </a:cubicBezTo>
                <a:cubicBezTo>
                  <a:pt x="1171394" y="200711"/>
                  <a:pt x="1083552" y="248336"/>
                  <a:pt x="1083552" y="248336"/>
                </a:cubicBezTo>
                <a:lnTo>
                  <a:pt x="1153402" y="200711"/>
                </a:lnTo>
                <a:cubicBezTo>
                  <a:pt x="1142290" y="210236"/>
                  <a:pt x="1045452" y="279028"/>
                  <a:pt x="1016877" y="305486"/>
                </a:cubicBezTo>
                <a:cubicBezTo>
                  <a:pt x="988302" y="331944"/>
                  <a:pt x="994652" y="349407"/>
                  <a:pt x="981952" y="359461"/>
                </a:cubicBezTo>
                <a:cubicBezTo>
                  <a:pt x="969252" y="369515"/>
                  <a:pt x="953906" y="365811"/>
                  <a:pt x="940677" y="365811"/>
                </a:cubicBezTo>
                <a:cubicBezTo>
                  <a:pt x="927448" y="365811"/>
                  <a:pt x="914219" y="371632"/>
                  <a:pt x="902577" y="359461"/>
                </a:cubicBezTo>
                <a:cubicBezTo>
                  <a:pt x="890935" y="347290"/>
                  <a:pt x="870827" y="292786"/>
                  <a:pt x="870827" y="292786"/>
                </a:cubicBezTo>
                <a:lnTo>
                  <a:pt x="870827" y="292786"/>
                </a:lnTo>
                <a:cubicBezTo>
                  <a:pt x="868181" y="293844"/>
                  <a:pt x="857598" y="285907"/>
                  <a:pt x="854952" y="299136"/>
                </a:cubicBezTo>
                <a:cubicBezTo>
                  <a:pt x="852306" y="312365"/>
                  <a:pt x="876648" y="359990"/>
                  <a:pt x="854952" y="372161"/>
                </a:cubicBezTo>
                <a:cubicBezTo>
                  <a:pt x="833256" y="384332"/>
                  <a:pt x="724777" y="372161"/>
                  <a:pt x="724777" y="372161"/>
                </a:cubicBezTo>
                <a:lnTo>
                  <a:pt x="724777" y="372161"/>
                </a:lnTo>
                <a:lnTo>
                  <a:pt x="696202" y="324536"/>
                </a:lnTo>
                <a:lnTo>
                  <a:pt x="696202" y="324536"/>
                </a:lnTo>
                <a:lnTo>
                  <a:pt x="629527" y="327711"/>
                </a:lnTo>
                <a:cubicBezTo>
                  <a:pt x="613123" y="328240"/>
                  <a:pt x="620531" y="338823"/>
                  <a:pt x="597777" y="327711"/>
                </a:cubicBezTo>
                <a:cubicBezTo>
                  <a:pt x="575023" y="316599"/>
                  <a:pt x="493002" y="261036"/>
                  <a:pt x="493002" y="261036"/>
                </a:cubicBezTo>
                <a:lnTo>
                  <a:pt x="493002" y="261036"/>
                </a:lnTo>
                <a:cubicBezTo>
                  <a:pt x="493531" y="246749"/>
                  <a:pt x="501998" y="198594"/>
                  <a:pt x="496177" y="175311"/>
                </a:cubicBezTo>
                <a:cubicBezTo>
                  <a:pt x="490356" y="152028"/>
                  <a:pt x="458077" y="121336"/>
                  <a:pt x="458077" y="121336"/>
                </a:cubicBezTo>
                <a:lnTo>
                  <a:pt x="458077" y="121336"/>
                </a:lnTo>
                <a:cubicBezTo>
                  <a:pt x="453315" y="124511"/>
                  <a:pt x="439027" y="156790"/>
                  <a:pt x="429502" y="140386"/>
                </a:cubicBezTo>
                <a:cubicBezTo>
                  <a:pt x="419977" y="123982"/>
                  <a:pt x="421564" y="45665"/>
                  <a:pt x="400927" y="22911"/>
                </a:cubicBezTo>
                <a:cubicBezTo>
                  <a:pt x="380290" y="157"/>
                  <a:pt x="333194" y="-1431"/>
                  <a:pt x="312027" y="686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A3D6A7-58A9-4C09-8FF9-B299933CC27D}"/>
              </a:ext>
            </a:extLst>
          </p:cNvPr>
          <p:cNvSpPr/>
          <p:nvPr/>
        </p:nvSpPr>
        <p:spPr>
          <a:xfrm>
            <a:off x="10374009" y="2823745"/>
            <a:ext cx="1492250" cy="11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</a:rPr>
              <a:t>Baliakandi</a:t>
            </a:r>
            <a:r>
              <a:rPr lang="en-US" sz="600" b="1" dirty="0">
                <a:solidFill>
                  <a:schemeClr val="tx1"/>
                </a:solidFill>
              </a:rPr>
              <a:t> &amp; </a:t>
            </a:r>
            <a:r>
              <a:rPr lang="en-US" sz="600" b="1" dirty="0" err="1">
                <a:solidFill>
                  <a:schemeClr val="tx1"/>
                </a:solidFill>
              </a:rPr>
              <a:t>Faridpur,Bangladesh</a:t>
            </a:r>
            <a:endParaRPr lang="en-US" sz="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66213"/>
      </p:ext>
    </p:extLst>
  </p:cSld>
  <p:clrMapOvr>
    <a:masterClrMapping/>
  </p:clrMapOvr>
</p:sld>
</file>

<file path=ppt/theme/theme1.xml><?xml version="1.0" encoding="utf-8"?>
<a:theme xmlns:a="http://schemas.openxmlformats.org/drawingml/2006/main" name="CHAMPS Powerpoint heme">
  <a:themeElements>
    <a:clrScheme name="CHAMPS">
      <a:dk1>
        <a:srgbClr val="000000"/>
      </a:dk1>
      <a:lt1>
        <a:srgbClr val="FFFFFF"/>
      </a:lt1>
      <a:dk2>
        <a:srgbClr val="898A8D"/>
      </a:dk2>
      <a:lt2>
        <a:srgbClr val="CFCFCC"/>
      </a:lt2>
      <a:accent1>
        <a:srgbClr val="4C9C2E"/>
      </a:accent1>
      <a:accent2>
        <a:srgbClr val="92D400"/>
      </a:accent2>
      <a:accent3>
        <a:srgbClr val="EBE616"/>
      </a:accent3>
      <a:accent4>
        <a:srgbClr val="00A7E1"/>
      </a:accent4>
      <a:accent5>
        <a:srgbClr val="655DC5"/>
      </a:accent5>
      <a:accent6>
        <a:srgbClr val="F4426C"/>
      </a:accent6>
      <a:hlink>
        <a:srgbClr val="4C9C2E"/>
      </a:hlink>
      <a:folHlink>
        <a:srgbClr val="92D4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MPS Powerpoint heme" id="{246444F8-E644-A14D-AC00-D66106CE0BD1}" vid="{921B60C4-FD89-7C4B-A207-38E72F317C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25304</TotalTime>
  <Words>574</Words>
  <Application>Microsoft Macintosh PowerPoint</Application>
  <PresentationFormat>Widescreen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Ink Free</vt:lpstr>
      <vt:lpstr>Lato</vt:lpstr>
      <vt:lpstr>Roboto</vt:lpstr>
      <vt:lpstr>Wingdings</vt:lpstr>
      <vt:lpstr>CHAMPS Powerpoint heme</vt:lpstr>
      <vt:lpstr>PowerPoint Presentation</vt:lpstr>
      <vt:lpstr>Outline</vt:lpstr>
      <vt:lpstr>Malnutrition</vt:lpstr>
      <vt:lpstr>The global burden of Malnutrition- (n= 233 Million) </vt:lpstr>
      <vt:lpstr>Global percentage of &lt;5’s with stunting </vt:lpstr>
      <vt:lpstr>Trends of malnutrition</vt:lpstr>
      <vt:lpstr>Malnutrition in &lt;5 in Sierra Leone</vt:lpstr>
      <vt:lpstr>Effects of malnutrition </vt:lpstr>
      <vt:lpstr>CHAMPS</vt:lpstr>
      <vt:lpstr>CHAMPS methods</vt:lpstr>
      <vt:lpstr>Methods</vt:lpstr>
      <vt:lpstr>WHO criteria for diagnosing undernutrition</vt:lpstr>
      <vt:lpstr>Proportion of cases with missed diagnosis (n = 159)</vt:lpstr>
      <vt:lpstr>PowerPoint Presentation</vt:lpstr>
      <vt:lpstr>Discussion and Recommendations 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Ogbuanu, Ikechukwu</dc:creator>
  <cp:lastModifiedBy>Anteneh Tesfaye Assalif</cp:lastModifiedBy>
  <cp:revision>408</cp:revision>
  <cp:lastPrinted>2022-11-28T09:19:37Z</cp:lastPrinted>
  <dcterms:created xsi:type="dcterms:W3CDTF">2020-10-17T12:40:51Z</dcterms:created>
  <dcterms:modified xsi:type="dcterms:W3CDTF">2023-04-15T14:48:16Z</dcterms:modified>
</cp:coreProperties>
</file>